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sldIdLst>
    <p:sldId id="256" r:id="rId2"/>
    <p:sldId id="322" r:id="rId3"/>
    <p:sldId id="328" r:id="rId4"/>
    <p:sldId id="333" r:id="rId5"/>
    <p:sldId id="362" r:id="rId6"/>
    <p:sldId id="327" r:id="rId7"/>
    <p:sldId id="326" r:id="rId8"/>
    <p:sldId id="356" r:id="rId9"/>
    <p:sldId id="325" r:id="rId10"/>
    <p:sldId id="329" r:id="rId11"/>
    <p:sldId id="330" r:id="rId12"/>
    <p:sldId id="355" r:id="rId13"/>
    <p:sldId id="332" r:id="rId14"/>
    <p:sldId id="340" r:id="rId15"/>
    <p:sldId id="361" r:id="rId16"/>
    <p:sldId id="341" r:id="rId17"/>
    <p:sldId id="334" r:id="rId18"/>
    <p:sldId id="336" r:id="rId19"/>
    <p:sldId id="335" r:id="rId20"/>
    <p:sldId id="338" r:id="rId21"/>
    <p:sldId id="337" r:id="rId22"/>
    <p:sldId id="342" r:id="rId23"/>
    <p:sldId id="363" r:id="rId24"/>
    <p:sldId id="365" r:id="rId25"/>
    <p:sldId id="364" r:id="rId26"/>
    <p:sldId id="343" r:id="rId27"/>
    <p:sldId id="354" r:id="rId28"/>
    <p:sldId id="357" r:id="rId29"/>
    <p:sldId id="344" r:id="rId30"/>
    <p:sldId id="345" r:id="rId31"/>
    <p:sldId id="351" r:id="rId32"/>
    <p:sldId id="348" r:id="rId33"/>
    <p:sldId id="346" r:id="rId34"/>
    <p:sldId id="350" r:id="rId35"/>
    <p:sldId id="347" r:id="rId36"/>
    <p:sldId id="349" r:id="rId37"/>
    <p:sldId id="358" r:id="rId38"/>
    <p:sldId id="259" r:id="rId39"/>
    <p:sldId id="319" r:id="rId40"/>
    <p:sldId id="359" r:id="rId41"/>
    <p:sldId id="360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30CF940-18EB-4064-B089-69436E38B2CF}">
          <p14:sldIdLst>
            <p14:sldId id="256"/>
            <p14:sldId id="322"/>
            <p14:sldId id="328"/>
            <p14:sldId id="333"/>
            <p14:sldId id="362"/>
            <p14:sldId id="327"/>
            <p14:sldId id="326"/>
            <p14:sldId id="356"/>
            <p14:sldId id="325"/>
            <p14:sldId id="329"/>
            <p14:sldId id="330"/>
            <p14:sldId id="355"/>
            <p14:sldId id="332"/>
            <p14:sldId id="340"/>
            <p14:sldId id="361"/>
            <p14:sldId id="341"/>
            <p14:sldId id="334"/>
            <p14:sldId id="336"/>
            <p14:sldId id="335"/>
            <p14:sldId id="338"/>
            <p14:sldId id="337"/>
            <p14:sldId id="342"/>
            <p14:sldId id="363"/>
            <p14:sldId id="365"/>
            <p14:sldId id="364"/>
            <p14:sldId id="343"/>
            <p14:sldId id="354"/>
            <p14:sldId id="357"/>
            <p14:sldId id="344"/>
            <p14:sldId id="345"/>
            <p14:sldId id="351"/>
            <p14:sldId id="348"/>
            <p14:sldId id="346"/>
            <p14:sldId id="350"/>
            <p14:sldId id="347"/>
            <p14:sldId id="349"/>
            <p14:sldId id="358"/>
            <p14:sldId id="259"/>
            <p14:sldId id="319"/>
            <p14:sldId id="359"/>
            <p14:sldId id="360"/>
          </p14:sldIdLst>
        </p14:section>
        <p14:section name="Untitled Section" id="{441D92FE-ABC9-4921-8F96-9B2B31C8F79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44D"/>
    <a:srgbClr val="7B1272"/>
    <a:srgbClr val="009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57" autoAdjust="0"/>
    <p:restoredTop sz="94609" autoAdjust="0"/>
  </p:normalViewPr>
  <p:slideViewPr>
    <p:cSldViewPr snapToGrid="0">
      <p:cViewPr varScale="1">
        <p:scale>
          <a:sx n="74" d="100"/>
          <a:sy n="74" d="100"/>
        </p:scale>
        <p:origin x="4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-3762" y="-108"/>
      </p:cViewPr>
      <p:guideLst>
        <p:guide orient="horz" pos="2880"/>
        <p:guide pos="2160"/>
      </p:guideLst>
    </p:cSldViewPr>
  </p:notesViewPr>
  <p:gridSpacing cx="324041" cy="324041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15" b="0" i="0" u="none" strike="noStrike" kern="1200" cap="all" spc="0" baseline="0">
                <a:gradFill>
                  <a:gsLst>
                    <a:gs pos="0">
                      <a:schemeClr val="dk1">
                        <a:lumMod val="50000"/>
                        <a:lumOff val="50000"/>
                      </a:schemeClr>
                    </a:gs>
                    <a:gs pos="100000">
                      <a:schemeClr val="dk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pPr>
            <a:r>
              <a:rPr lang="en-US" dirty="0"/>
              <a:t>debt as % </a:t>
            </a:r>
            <a:r>
              <a:rPr lang="en-US" baseline="0" dirty="0"/>
              <a:t>of value of </a:t>
            </a:r>
            <a:r>
              <a:rPr lang="en-US" dirty="0"/>
              <a:t>GDP</a:t>
            </a:r>
          </a:p>
        </c:rich>
      </c:tx>
      <c:layout>
        <c:manualLayout>
          <c:xMode val="edge"/>
          <c:yMode val="edge"/>
          <c:x val="0.36589583333333331"/>
          <c:y val="0.102945613553154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15" b="0" i="0" u="none" strike="noStrike" kern="1200" cap="all" spc="0" baseline="0">
              <a:gradFill>
                <a:gsLst>
                  <a:gs pos="0">
                    <a:schemeClr val="dk1">
                      <a:lumMod val="50000"/>
                      <a:lumOff val="50000"/>
                    </a:schemeClr>
                  </a:gs>
                  <a:gs pos="100000">
                    <a:schemeClr val="dk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775216760496831E-2"/>
          <c:y val="0.22753232227925566"/>
          <c:w val="0.9151386154855643"/>
          <c:h val="0.6899820374015748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debt as % GDP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1980</c:v>
                </c:pt>
                <c:pt idx="1">
                  <c:v>1984</c:v>
                </c:pt>
                <c:pt idx="2">
                  <c:v>2006</c:v>
                </c:pt>
                <c:pt idx="3">
                  <c:v>2009</c:v>
                </c:pt>
                <c:pt idx="4">
                  <c:v>2014</c:v>
                </c:pt>
                <c:pt idx="5">
                  <c:v>2020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46</c:v>
                </c:pt>
                <c:pt idx="2">
                  <c:v>34</c:v>
                </c:pt>
                <c:pt idx="3">
                  <c:v>28</c:v>
                </c:pt>
                <c:pt idx="4">
                  <c:v>44</c:v>
                </c:pt>
                <c:pt idx="5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5F-4642-BD00-B9A3E43C4C7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5974688"/>
        <c:axId val="440248544"/>
      </c:lineChart>
      <c:catAx>
        <c:axId val="16597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3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248544"/>
        <c:crosses val="autoZero"/>
        <c:auto val="1"/>
        <c:lblAlgn val="ctr"/>
        <c:lblOffset val="100"/>
        <c:noMultiLvlLbl val="0"/>
      </c:catAx>
      <c:valAx>
        <c:axId val="4402485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597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cs:styleClr val="auto"/>
    </cs:fontRef>
    <cs:spPr/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915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91DA5-8F95-4EF2-875F-ABAB546A0B7C}" type="datetimeFigureOut">
              <a:rPr lang="en-ZA" smtClean="0"/>
              <a:pPr/>
              <a:t>2023/09/03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84452-ADDB-4AB5-A162-BAA5917C97F6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69860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3047999"/>
            <a:ext cx="9144000" cy="3050721"/>
          </a:xfrm>
        </p:spPr>
        <p:txBody>
          <a:bodyPr lIns="90000" bIns="684000" anchor="b" anchorCtr="1">
            <a:normAutofit/>
          </a:bodyPr>
          <a:lstStyle>
            <a:lvl1pPr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</a:lstStyle>
          <a:p>
            <a:endParaRPr lang="en-ZA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72" y="564654"/>
            <a:ext cx="3419480" cy="113784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078436"/>
            <a:ext cx="9144000" cy="432048"/>
          </a:xfrm>
          <a:prstGeom prst="rect">
            <a:avLst/>
          </a:prstGeom>
          <a:solidFill>
            <a:srgbClr val="009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ectangle 8"/>
          <p:cNvSpPr/>
          <p:nvPr userDrawn="1"/>
        </p:nvSpPr>
        <p:spPr>
          <a:xfrm>
            <a:off x="0" y="6506936"/>
            <a:ext cx="9144000" cy="90416"/>
          </a:xfrm>
          <a:prstGeom prst="rect">
            <a:avLst/>
          </a:prstGeom>
          <a:solidFill>
            <a:srgbClr val="4CA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rgbClr val="4CA44D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7B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1547664" y="1953076"/>
            <a:ext cx="6912828" cy="968827"/>
          </a:xfrm>
        </p:spPr>
        <p:txBody>
          <a:bodyPr anchor="b">
            <a:normAutofit/>
          </a:bodyPr>
          <a:lstStyle>
            <a:lvl1pPr algn="l">
              <a:defRPr sz="2800" b="1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Main Heading</a:t>
            </a:r>
            <a:endParaRPr lang="en-ZA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1547664" y="6621010"/>
            <a:ext cx="1755775" cy="220662"/>
          </a:xfrm>
        </p:spPr>
        <p:txBody>
          <a:bodyPr>
            <a:noAutofit/>
          </a:bodyPr>
          <a:lstStyle>
            <a:lvl1pPr>
              <a:buNone/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ZA" dirty="0"/>
              <a:t>DD/MM/YYYY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532465" y="6070066"/>
            <a:ext cx="2997200" cy="30162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7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ZA" sz="1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Department Name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7B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 userDrawn="1"/>
        </p:nvSpPr>
        <p:spPr>
          <a:xfrm>
            <a:off x="0" y="908720"/>
            <a:ext cx="9144000" cy="144016"/>
          </a:xfrm>
          <a:prstGeom prst="rect">
            <a:avLst/>
          </a:prstGeom>
          <a:solidFill>
            <a:srgbClr val="4CA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007548" y="1484754"/>
            <a:ext cx="7452943" cy="453657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4CA44D"/>
              </a:buClr>
              <a:buFont typeface="Symbol" pitchFamily="18" charset="2"/>
              <a:buChar char="·"/>
              <a:defRPr sz="2400" b="0">
                <a:latin typeface="Arial" pitchFamily="34" charset="0"/>
                <a:cs typeface="Arial" pitchFamily="34" charset="0"/>
              </a:defRPr>
            </a:lvl1pPr>
            <a:lvl2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○"/>
              <a:defRPr sz="2000">
                <a:latin typeface="Arial" pitchFamily="34" charset="0"/>
                <a:cs typeface="Arial" pitchFamily="34" charset="0"/>
              </a:defRPr>
            </a:lvl2pPr>
            <a:lvl3pPr>
              <a:lnSpc>
                <a:spcPct val="100000"/>
              </a:lnSpc>
              <a:buClr>
                <a:srgbClr val="4CA44D"/>
              </a:buClr>
              <a:buFont typeface="Symbol" pitchFamily="18" charset="2"/>
              <a:buChar char=""/>
              <a:defRPr sz="1800" b="0" u="none" cap="none" spc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defRPr>
            </a:lvl3pPr>
            <a:lvl4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•"/>
              <a:defRPr sz="1600">
                <a:latin typeface="Arial" pitchFamily="34" charset="0"/>
                <a:cs typeface="Arial" pitchFamily="34" charset="0"/>
              </a:defRPr>
            </a:lvl4pPr>
            <a:lvl5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◦"/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164328" y="6345369"/>
            <a:ext cx="972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r">
              <a:buFont typeface="+mj-lt"/>
              <a:buNone/>
            </a:pPr>
            <a:fld id="{59129038-30A0-4044-A7A8-E5128C0CD9F6}" type="slidenum">
              <a:rPr lang="en-ZA" sz="1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 marL="400050" indent="-400050" algn="r">
                <a:buFont typeface="+mj-lt"/>
                <a:buNone/>
              </a:pPr>
              <a:t>‹#›</a:t>
            </a:fld>
            <a:endParaRPr lang="en-ZA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26" descr="foot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302791"/>
            <a:ext cx="9144000" cy="555209"/>
          </a:xfrm>
          <a:prstGeom prst="rect">
            <a:avLst/>
          </a:prstGeom>
        </p:spPr>
      </p:pic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DA1711D-FA38-428E-8A41-861559834B0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007549" y="0"/>
            <a:ext cx="7632848" cy="836672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Text slide heading set in Arial</a:t>
            </a:r>
            <a:endParaRPr lang="en-ZA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021288"/>
            <a:ext cx="9144000" cy="432048"/>
          </a:xfrm>
          <a:prstGeom prst="rect">
            <a:avLst/>
          </a:prstGeom>
          <a:solidFill>
            <a:srgbClr val="009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 userDrawn="1"/>
        </p:nvSpPr>
        <p:spPr>
          <a:xfrm>
            <a:off x="0" y="6453336"/>
            <a:ext cx="9144000" cy="144016"/>
          </a:xfrm>
          <a:prstGeom prst="rect">
            <a:avLst/>
          </a:prstGeom>
          <a:solidFill>
            <a:srgbClr val="4CA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rgbClr val="4CA44D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7B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7549" y="2456878"/>
            <a:ext cx="7487164" cy="1944245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b">
            <a:normAutofit/>
          </a:bodyPr>
          <a:lstStyle>
            <a:lvl1pPr algn="l">
              <a:defRPr sz="3200" b="1" cap="none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549" y="4401123"/>
            <a:ext cx="7487164" cy="1296164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7B1272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36668280"/>
              </p:ext>
            </p:extLst>
          </p:nvPr>
        </p:nvGraphicFramePr>
        <p:xfrm>
          <a:off x="13287256" y="0"/>
          <a:ext cx="9144000" cy="6858000"/>
        </p:xfrm>
        <a:graphic>
          <a:graphicData uri="http://schemas.openxmlformats.org/drawingml/2006/table">
            <a:tbl>
              <a:tblPr firstRow="1" bandRow="1"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3" name="Picture 12" descr="RU logo (landscape)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0472" y="764704"/>
            <a:ext cx="3419480" cy="11402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72" y="564654"/>
            <a:ext cx="3419480" cy="11378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302791"/>
            <a:ext cx="9144000" cy="55520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7548" y="1600201"/>
            <a:ext cx="3488251" cy="442112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4CA44D"/>
              </a:buClr>
              <a:defRPr sz="2400">
                <a:latin typeface="Arial" pitchFamily="34" charset="0"/>
                <a:cs typeface="Arial" pitchFamily="34" charset="0"/>
              </a:defRPr>
            </a:lvl1pPr>
            <a:lvl2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○"/>
              <a:defRPr sz="2000">
                <a:latin typeface="Arial" pitchFamily="34" charset="0"/>
                <a:cs typeface="Arial" pitchFamily="34" charset="0"/>
              </a:defRPr>
            </a:lvl2pPr>
            <a:lvl3pPr>
              <a:lnSpc>
                <a:spcPct val="100000"/>
              </a:lnSpc>
              <a:buClr>
                <a:srgbClr val="4CA44D"/>
              </a:buClr>
              <a:buFont typeface="Symbol" pitchFamily="18" charset="2"/>
              <a:buChar char="-"/>
              <a:defRPr sz="1800">
                <a:latin typeface="Arial" pitchFamily="34" charset="0"/>
                <a:cs typeface="Arial" pitchFamily="34" charset="0"/>
              </a:defRPr>
            </a:lvl3pPr>
            <a:lvl4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•"/>
              <a:defRPr sz="1600">
                <a:latin typeface="Arial" pitchFamily="34" charset="0"/>
                <a:cs typeface="Arial" pitchFamily="34" charset="0"/>
              </a:defRPr>
            </a:lvl4pPr>
            <a:lvl5pPr>
              <a:lnSpc>
                <a:spcPct val="100000"/>
              </a:lnSpc>
              <a:buClr>
                <a:srgbClr val="4CA44D"/>
              </a:buClr>
              <a:buFont typeface="Calibri" pitchFamily="34" charset="0"/>
              <a:buChar char="◦"/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6041" y="1600201"/>
            <a:ext cx="3564452" cy="442112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4CA44D"/>
              </a:buClr>
              <a:defRPr sz="2400">
                <a:latin typeface="Arial" pitchFamily="34" charset="0"/>
                <a:cs typeface="Arial" pitchFamily="34" charset="0"/>
              </a:defRPr>
            </a:lvl1pPr>
            <a:lvl2pPr>
              <a:lnSpc>
                <a:spcPct val="100000"/>
              </a:lnSpc>
              <a:buClr>
                <a:srgbClr val="4CA44D"/>
              </a:buClr>
              <a:buFont typeface="Courier New" pitchFamily="49" charset="0"/>
              <a:buChar char="o"/>
              <a:defRPr sz="2000">
                <a:latin typeface="Arial" pitchFamily="34" charset="0"/>
                <a:cs typeface="Arial" pitchFamily="34" charset="0"/>
              </a:defRPr>
            </a:lvl2pPr>
            <a:lvl3pPr>
              <a:lnSpc>
                <a:spcPct val="100000"/>
              </a:lnSpc>
              <a:buClr>
                <a:srgbClr val="4CA44D"/>
              </a:buClr>
              <a:buFont typeface="Symbol" pitchFamily="18" charset="2"/>
              <a:buChar char="-"/>
              <a:defRPr sz="1800">
                <a:latin typeface="Arial" pitchFamily="34" charset="0"/>
                <a:cs typeface="Arial" pitchFamily="34" charset="0"/>
              </a:defRPr>
            </a:lvl3pPr>
            <a:lvl4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•"/>
              <a:defRPr sz="1600">
                <a:latin typeface="Arial" pitchFamily="34" charset="0"/>
                <a:cs typeface="Arial" pitchFamily="34" charset="0"/>
              </a:defRPr>
            </a:lvl4pPr>
            <a:lvl5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◦"/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  <a:p>
            <a:pPr lvl="0"/>
            <a:endParaRPr lang="en-ZA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7B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ectangle 10"/>
          <p:cNvSpPr/>
          <p:nvPr userDrawn="1"/>
        </p:nvSpPr>
        <p:spPr>
          <a:xfrm>
            <a:off x="0" y="908720"/>
            <a:ext cx="9144000" cy="144016"/>
          </a:xfrm>
          <a:prstGeom prst="rect">
            <a:avLst/>
          </a:prstGeom>
          <a:solidFill>
            <a:srgbClr val="4CA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DA1711D-FA38-428E-8A41-861559834B0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007549" y="0"/>
            <a:ext cx="7632848" cy="836672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Text slide heading set in Arial</a:t>
            </a:r>
            <a:endParaRPr lang="en-Z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1007548" y="1447800"/>
            <a:ext cx="3564451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3"/>
          </p:nvPr>
        </p:nvSpPr>
        <p:spPr>
          <a:xfrm>
            <a:off x="4896041" y="1447800"/>
            <a:ext cx="3564451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7B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1" name="Rectangle 20"/>
          <p:cNvSpPr/>
          <p:nvPr userDrawn="1"/>
        </p:nvSpPr>
        <p:spPr>
          <a:xfrm>
            <a:off x="0" y="908720"/>
            <a:ext cx="9144000" cy="144016"/>
          </a:xfrm>
          <a:prstGeom prst="rect">
            <a:avLst/>
          </a:prstGeom>
          <a:solidFill>
            <a:srgbClr val="4CA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23" name="Picture 22" descr="foot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302791"/>
            <a:ext cx="9144000" cy="555209"/>
          </a:xfrm>
          <a:prstGeom prst="rect">
            <a:avLst/>
          </a:prstGeom>
        </p:spPr>
      </p:pic>
      <p:sp>
        <p:nvSpPr>
          <p:cNvPr id="2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DA1711D-FA38-428E-8A41-861559834B0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5" name="Content Placeholder 2"/>
          <p:cNvSpPr>
            <a:spLocks noGrp="1"/>
          </p:cNvSpPr>
          <p:nvPr>
            <p:ph sz="half" idx="1"/>
          </p:nvPr>
        </p:nvSpPr>
        <p:spPr>
          <a:xfrm>
            <a:off x="1007548" y="2456877"/>
            <a:ext cx="3488251" cy="356445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4CA44D"/>
              </a:buClr>
              <a:defRPr sz="2200" b="0">
                <a:latin typeface="Arial" pitchFamily="34" charset="0"/>
                <a:cs typeface="Arial" pitchFamily="34" charset="0"/>
              </a:defRPr>
            </a:lvl1pPr>
            <a:lvl2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○"/>
              <a:defRPr sz="2000" b="0">
                <a:latin typeface="Arial" pitchFamily="34" charset="0"/>
                <a:cs typeface="Arial" pitchFamily="34" charset="0"/>
              </a:defRPr>
            </a:lvl2pPr>
            <a:lvl3pPr>
              <a:lnSpc>
                <a:spcPct val="100000"/>
              </a:lnSpc>
              <a:buClr>
                <a:srgbClr val="4CA44D"/>
              </a:buClr>
              <a:buFont typeface="Symbol" pitchFamily="18" charset="2"/>
              <a:buChar char="-"/>
              <a:defRPr sz="1800" b="0">
                <a:latin typeface="Arial" pitchFamily="34" charset="0"/>
                <a:cs typeface="Arial" pitchFamily="34" charset="0"/>
              </a:defRPr>
            </a:lvl3pPr>
            <a:lvl4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•"/>
              <a:defRPr sz="1600" b="0">
                <a:latin typeface="Arial" pitchFamily="34" charset="0"/>
                <a:cs typeface="Arial" pitchFamily="34" charset="0"/>
              </a:defRPr>
            </a:lvl4pPr>
            <a:lvl5pPr>
              <a:lnSpc>
                <a:spcPct val="100000"/>
              </a:lnSpc>
              <a:buClr>
                <a:srgbClr val="4CA44D"/>
              </a:buClr>
              <a:buFont typeface="Calibri" pitchFamily="34" charset="0"/>
              <a:buChar char="◦"/>
              <a:defRPr sz="1600" b="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2"/>
          </p:nvPr>
        </p:nvSpPr>
        <p:spPr>
          <a:xfrm>
            <a:off x="4896041" y="2456877"/>
            <a:ext cx="3564452" cy="3564452"/>
          </a:xfrm>
        </p:spPr>
        <p:txBody>
          <a:bodyPr/>
          <a:lstStyle>
            <a:lvl1pPr>
              <a:lnSpc>
                <a:spcPct val="100000"/>
              </a:lnSpc>
              <a:buClr>
                <a:srgbClr val="4CA44D"/>
              </a:buClr>
              <a:defRPr sz="2200">
                <a:latin typeface="Arial" pitchFamily="34" charset="0"/>
                <a:cs typeface="Arial" pitchFamily="34" charset="0"/>
              </a:defRPr>
            </a:lvl1pPr>
            <a:lvl2pPr>
              <a:lnSpc>
                <a:spcPct val="100000"/>
              </a:lnSpc>
              <a:buClr>
                <a:srgbClr val="4CA44D"/>
              </a:buClr>
              <a:buFont typeface="Courier New" pitchFamily="49" charset="0"/>
              <a:buChar char="o"/>
              <a:defRPr sz="2000">
                <a:latin typeface="Arial" pitchFamily="34" charset="0"/>
                <a:cs typeface="Arial" pitchFamily="34" charset="0"/>
              </a:defRPr>
            </a:lvl2pPr>
            <a:lvl3pPr>
              <a:lnSpc>
                <a:spcPct val="100000"/>
              </a:lnSpc>
              <a:buClr>
                <a:srgbClr val="4CA44D"/>
              </a:buClr>
              <a:buFont typeface="Symbol" pitchFamily="18" charset="2"/>
              <a:buChar char="-"/>
              <a:defRPr sz="1800">
                <a:latin typeface="Arial" pitchFamily="34" charset="0"/>
                <a:cs typeface="Arial" pitchFamily="34" charset="0"/>
              </a:defRPr>
            </a:lvl3pPr>
            <a:lvl4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•"/>
              <a:defRPr sz="1600">
                <a:latin typeface="Arial" pitchFamily="34" charset="0"/>
                <a:cs typeface="Arial" pitchFamily="34" charset="0"/>
              </a:defRPr>
            </a:lvl4pPr>
            <a:lvl5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◦"/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  <a:p>
            <a:pPr lvl="0"/>
            <a:endParaRPr lang="en-ZA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007549" y="0"/>
            <a:ext cx="7632848" cy="836672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Text slide heading set in Arial</a:t>
            </a:r>
            <a:endParaRPr lang="en-Z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ot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302791"/>
            <a:ext cx="9144000" cy="55520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DA1711D-FA38-428E-8A41-861559834B0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7B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ectangle 9"/>
          <p:cNvSpPr/>
          <p:nvPr userDrawn="1"/>
        </p:nvSpPr>
        <p:spPr>
          <a:xfrm>
            <a:off x="0" y="908720"/>
            <a:ext cx="9144000" cy="144016"/>
          </a:xfrm>
          <a:prstGeom prst="rect">
            <a:avLst/>
          </a:prstGeom>
          <a:solidFill>
            <a:srgbClr val="4CA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007549" y="0"/>
            <a:ext cx="7632848" cy="836672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Text slide heading set in Arial</a:t>
            </a:r>
            <a:endParaRPr lang="en-Z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6"/>
          <p:cNvSpPr txBox="1">
            <a:spLocks/>
          </p:cNvSpPr>
          <p:nvPr userDrawn="1"/>
        </p:nvSpPr>
        <p:spPr>
          <a:xfrm>
            <a:off x="146304" y="6210300"/>
            <a:ext cx="4572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CDCD11-920B-4899-9B97-949C5440C155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Text Placeholder 2"/>
          <p:cNvSpPr>
            <a:spLocks noGrp="1"/>
          </p:cNvSpPr>
          <p:nvPr>
            <p:ph type="body" idx="2"/>
          </p:nvPr>
        </p:nvSpPr>
        <p:spPr>
          <a:xfrm>
            <a:off x="1007548" y="1600200"/>
            <a:ext cx="2268288" cy="44958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Arial" pitchFamily="34" charset="0"/>
                <a:cs typeface="Arial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half" idx="10"/>
          </p:nvPr>
        </p:nvSpPr>
        <p:spPr>
          <a:xfrm>
            <a:off x="3599877" y="1600201"/>
            <a:ext cx="4860616" cy="442112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4CA44D"/>
              </a:buClr>
              <a:defRPr sz="2000">
                <a:latin typeface="Arial" pitchFamily="34" charset="0"/>
                <a:cs typeface="Arial" pitchFamily="34" charset="0"/>
              </a:defRPr>
            </a:lvl1pPr>
            <a:lvl2pPr>
              <a:lnSpc>
                <a:spcPct val="100000"/>
              </a:lnSpc>
              <a:buClr>
                <a:srgbClr val="4CA44D"/>
              </a:buClr>
              <a:buFont typeface="Courier New" pitchFamily="49" charset="0"/>
              <a:buChar char="o"/>
              <a:defRPr sz="2000">
                <a:latin typeface="Arial" pitchFamily="34" charset="0"/>
                <a:cs typeface="Arial" pitchFamily="34" charset="0"/>
              </a:defRPr>
            </a:lvl2pPr>
            <a:lvl3pPr>
              <a:lnSpc>
                <a:spcPct val="100000"/>
              </a:lnSpc>
              <a:buClr>
                <a:srgbClr val="4CA44D"/>
              </a:buClr>
              <a:buFont typeface="Symbol" pitchFamily="18" charset="2"/>
              <a:buChar char="-"/>
              <a:defRPr sz="1800">
                <a:latin typeface="Arial" pitchFamily="34" charset="0"/>
                <a:cs typeface="Arial" pitchFamily="34" charset="0"/>
              </a:defRPr>
            </a:lvl3pPr>
            <a:lvl4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•"/>
              <a:defRPr sz="1600">
                <a:latin typeface="Arial" pitchFamily="34" charset="0"/>
                <a:cs typeface="Arial" pitchFamily="34" charset="0"/>
              </a:defRPr>
            </a:lvl4pPr>
            <a:lvl5pPr>
              <a:lnSpc>
                <a:spcPct val="100000"/>
              </a:lnSpc>
              <a:buClr>
                <a:srgbClr val="4CA44D"/>
              </a:buClr>
              <a:buFont typeface="Arial" pitchFamily="34" charset="0"/>
              <a:buChar char="◦"/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  <a:p>
            <a:pPr lvl="0"/>
            <a:endParaRPr lang="en-ZA" dirty="0"/>
          </a:p>
        </p:txBody>
      </p:sp>
      <p:sp>
        <p:nvSpPr>
          <p:cNvPr id="32" name="Rectangle 31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7B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34" name="Picture 33" descr="foot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302791"/>
            <a:ext cx="9144000" cy="555209"/>
          </a:xfrm>
          <a:prstGeom prst="rect">
            <a:avLst/>
          </a:prstGeom>
        </p:spPr>
      </p:pic>
      <p:sp>
        <p:nvSpPr>
          <p:cNvPr id="3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DA1711D-FA38-428E-8A41-861559834B0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36" name="Rectangle 35"/>
          <p:cNvSpPr/>
          <p:nvPr userDrawn="1"/>
        </p:nvSpPr>
        <p:spPr>
          <a:xfrm>
            <a:off x="0" y="908720"/>
            <a:ext cx="9144000" cy="144016"/>
          </a:xfrm>
          <a:prstGeom prst="rect">
            <a:avLst/>
          </a:prstGeom>
          <a:solidFill>
            <a:srgbClr val="4CA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007549" y="0"/>
            <a:ext cx="7632848" cy="836672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Text slide heading set in Arial</a:t>
            </a:r>
            <a:endParaRPr lang="en-Z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549" y="4800600"/>
            <a:ext cx="7452943" cy="566738"/>
          </a:xfrm>
        </p:spPr>
        <p:txBody>
          <a:bodyPr anchor="b"/>
          <a:lstStyle>
            <a:lvl1pPr algn="l"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484753"/>
            <a:ext cx="9144000" cy="3242821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49" y="5367338"/>
            <a:ext cx="7452943" cy="80486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7B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0" name="Picture 9" descr="foot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302791"/>
            <a:ext cx="9144000" cy="555209"/>
          </a:xfrm>
          <a:prstGeom prst="rect">
            <a:avLst/>
          </a:prstGeom>
        </p:spPr>
      </p:pic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DA1711D-FA38-428E-8A41-861559834B0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908720"/>
            <a:ext cx="9144000" cy="144016"/>
          </a:xfrm>
          <a:prstGeom prst="rect">
            <a:avLst/>
          </a:prstGeom>
          <a:solidFill>
            <a:srgbClr val="4CA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007004" y="5621"/>
            <a:ext cx="7696200" cy="609600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slide heading set in Arial</a:t>
            </a:r>
            <a:endParaRPr lang="en-Z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 rot="5400000">
            <a:off x="2465732" y="26571"/>
            <a:ext cx="4536575" cy="74529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4CA44D"/>
              </a:buClr>
              <a:defRPr sz="2400"/>
            </a:lvl1pPr>
            <a:lvl2pPr>
              <a:lnSpc>
                <a:spcPct val="100000"/>
              </a:lnSpc>
              <a:buClr>
                <a:srgbClr val="4CA44D"/>
              </a:buClr>
              <a:buFont typeface="Courier New" pitchFamily="49" charset="0"/>
              <a:buChar char="o"/>
              <a:defRPr sz="2000"/>
            </a:lvl2pPr>
            <a:lvl3pPr>
              <a:lnSpc>
                <a:spcPct val="100000"/>
              </a:lnSpc>
              <a:buClr>
                <a:srgbClr val="4CA44D"/>
              </a:buClr>
              <a:buFont typeface="Symbol" pitchFamily="18" charset="2"/>
              <a:buChar char="-"/>
              <a:defRPr sz="1800"/>
            </a:lvl3pPr>
            <a:lvl4pPr>
              <a:lnSpc>
                <a:spcPct val="100000"/>
              </a:lnSpc>
              <a:buClr>
                <a:srgbClr val="4CA44D"/>
              </a:buClr>
              <a:buFont typeface="Calibri" pitchFamily="34" charset="0"/>
              <a:buChar char="•"/>
              <a:defRPr sz="1600"/>
            </a:lvl4pPr>
            <a:lvl5pPr>
              <a:lnSpc>
                <a:spcPct val="100000"/>
              </a:lnSpc>
              <a:buClr>
                <a:srgbClr val="4CA44D"/>
              </a:buClr>
              <a:buFont typeface="Calibri" pitchFamily="34" charset="0"/>
              <a:buChar char="◦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7B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302791"/>
            <a:ext cx="9144000" cy="555209"/>
          </a:xfrm>
          <a:prstGeom prst="rect">
            <a:avLst/>
          </a:prstGeom>
        </p:spPr>
      </p:pic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DA1711D-FA38-428E-8A41-861559834B0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908720"/>
            <a:ext cx="9144000" cy="144016"/>
          </a:xfrm>
          <a:prstGeom prst="rect">
            <a:avLst/>
          </a:prstGeom>
          <a:solidFill>
            <a:srgbClr val="4CA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007549" y="0"/>
            <a:ext cx="7632848" cy="836672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Text slide heading set in Arial</a:t>
            </a:r>
            <a:endParaRPr lang="en-Z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 rot="5400000">
            <a:off x="1979671" y="512633"/>
            <a:ext cx="4536575" cy="648082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rgbClr val="4CA44D"/>
              </a:buClr>
              <a:defRPr sz="2800"/>
            </a:lvl1pPr>
            <a:lvl2pPr>
              <a:lnSpc>
                <a:spcPct val="100000"/>
              </a:lnSpc>
              <a:buClr>
                <a:srgbClr val="4CA44D"/>
              </a:buClr>
              <a:buFont typeface="Courier New" pitchFamily="49" charset="0"/>
              <a:buChar char="o"/>
              <a:defRPr sz="2400"/>
            </a:lvl2pPr>
            <a:lvl3pPr>
              <a:lnSpc>
                <a:spcPct val="100000"/>
              </a:lnSpc>
              <a:buClr>
                <a:srgbClr val="4CA44D"/>
              </a:buClr>
              <a:buFont typeface="Symbol" pitchFamily="18" charset="2"/>
              <a:buChar char="-"/>
              <a:defRPr sz="2000"/>
            </a:lvl3pPr>
            <a:lvl4pPr>
              <a:lnSpc>
                <a:spcPct val="100000"/>
              </a:lnSpc>
              <a:buClr>
                <a:srgbClr val="4CA44D"/>
              </a:buClr>
              <a:buFont typeface="Calibri" pitchFamily="34" charset="0"/>
              <a:buChar char="•"/>
              <a:defRPr sz="1800"/>
            </a:lvl4pPr>
            <a:lvl5pPr>
              <a:lnSpc>
                <a:spcPct val="100000"/>
              </a:lnSpc>
              <a:buClr>
                <a:srgbClr val="4CA44D"/>
              </a:buClr>
              <a:buFont typeface="Calibri" pitchFamily="34" charset="0"/>
              <a:buChar char="◦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8" name="Rectangle 7"/>
          <p:cNvSpPr/>
          <p:nvPr userDrawn="1"/>
        </p:nvSpPr>
        <p:spPr>
          <a:xfrm rot="5400000">
            <a:off x="5260640" y="2974640"/>
            <a:ext cx="6858000" cy="908720"/>
          </a:xfrm>
          <a:prstGeom prst="rect">
            <a:avLst/>
          </a:prstGeom>
          <a:solidFill>
            <a:srgbClr val="7B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ectangle 10"/>
          <p:cNvSpPr/>
          <p:nvPr userDrawn="1"/>
        </p:nvSpPr>
        <p:spPr>
          <a:xfrm rot="5400000">
            <a:off x="4737554" y="3356992"/>
            <a:ext cx="6858000" cy="144016"/>
          </a:xfrm>
          <a:prstGeom prst="rect">
            <a:avLst/>
          </a:prstGeom>
          <a:solidFill>
            <a:srgbClr val="4CA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14" name="Picture 13" descr="footer.jpg"/>
          <p:cNvPicPr>
            <a:picLocks noChangeAspect="1"/>
          </p:cNvPicPr>
          <p:nvPr userDrawn="1"/>
        </p:nvPicPr>
        <p:blipFill>
          <a:blip r:embed="rId2" cstate="print"/>
          <a:srcRect l="5333" r="19666"/>
          <a:stretch>
            <a:fillRect/>
          </a:stretch>
        </p:blipFill>
        <p:spPr>
          <a:xfrm rot="5400000">
            <a:off x="-3151399" y="3151395"/>
            <a:ext cx="6858004" cy="555209"/>
          </a:xfrm>
          <a:prstGeom prst="rect">
            <a:avLst/>
          </a:prstGeom>
        </p:spPr>
      </p:pic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 rot="5400000">
            <a:off x="-366922" y="6037263"/>
            <a:ext cx="127635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DA1711D-FA38-428E-8A41-861559834B0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5805261" y="3254663"/>
            <a:ext cx="5768757" cy="658987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Text slide heading set in Arial</a:t>
            </a:r>
            <a:endParaRPr lang="en-Z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32099626"/>
              </p:ext>
            </p:extLst>
          </p:nvPr>
        </p:nvGraphicFramePr>
        <p:xfrm>
          <a:off x="13287256" y="0"/>
          <a:ext cx="9144000" cy="6858000"/>
        </p:xfrm>
        <a:graphic>
          <a:graphicData uri="http://schemas.openxmlformats.org/drawingml/2006/table">
            <a:tbl>
              <a:tblPr firstRow="1" bandRow="1"/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0BC5C-321D-4B3E-8D50-BD1FF25B0B25}" type="datetime1">
              <a:rPr lang="en-ZA" smtClean="0"/>
              <a:pPr/>
              <a:t>2023/09/03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1711D-FA38-428E-8A41-861559834B06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4" r:id="rId6"/>
    <p:sldLayoutId id="2147483661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on3x3.org/article/how-much-do-unions-and-bargaining-councils-elevate-wages" TargetMode="External"/><Relationship Id="rId2" Type="http://schemas.openxmlformats.org/officeDocument/2006/relationships/hyperlink" Target="https://ilostat.ilo.org/topics/union-membership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0208" y="1641842"/>
            <a:ext cx="9043792" cy="1648664"/>
          </a:xfrm>
        </p:spPr>
        <p:txBody>
          <a:bodyPr>
            <a:noAutofit/>
          </a:bodyPr>
          <a:lstStyle/>
          <a:p>
            <a:br>
              <a:rPr lang="en-ZA" dirty="0"/>
            </a:br>
            <a:r>
              <a:rPr lang="en-ZA" dirty="0"/>
              <a:t>Are Unions Still Relevant? </a:t>
            </a:r>
            <a:br>
              <a:rPr lang="en-ZA" dirty="0"/>
            </a:br>
            <a:r>
              <a:rPr lang="en-ZA" dirty="0"/>
              <a:t>Power, Prospects and Pitfalls </a:t>
            </a:r>
            <a:br>
              <a:rPr lang="en-ZA" dirty="0"/>
            </a:br>
            <a:r>
              <a:rPr lang="en-ZA" dirty="0"/>
              <a:t>(</a:t>
            </a:r>
            <a:r>
              <a:rPr lang="en-ZA" sz="2200" dirty="0"/>
              <a:t>by Professor Lucien van der Walt)</a:t>
            </a:r>
            <a:br>
              <a:rPr lang="en-ZA" sz="1000" dirty="0"/>
            </a:br>
            <a:endParaRPr lang="en-ZA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547664" y="6579909"/>
            <a:ext cx="1977961" cy="261763"/>
          </a:xfrm>
        </p:spPr>
        <p:txBody>
          <a:bodyPr/>
          <a:lstStyle/>
          <a:p>
            <a:r>
              <a:rPr lang="en-ZA" b="1" dirty="0"/>
              <a:t>6 September- 2022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532465" y="6070066"/>
            <a:ext cx="7111914" cy="415575"/>
          </a:xfrm>
        </p:spPr>
        <p:txBody>
          <a:bodyPr/>
          <a:lstStyle/>
          <a:p>
            <a:r>
              <a:rPr lang="en-ZA" dirty="0"/>
              <a:t>Neil Aggett Labour Studies Unit (NALSU)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E21872-0103-41FB-85CD-E8EC2C9C4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785" y="532905"/>
            <a:ext cx="2791151" cy="9425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558682-A442-48DF-9F0E-965BD5260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560" y="3053318"/>
            <a:ext cx="4921827" cy="28590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2978850-E714-4F30-8A33-C1597E283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10" y="3337640"/>
            <a:ext cx="2897689" cy="246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2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76CCDA-764E-4197-AD0D-20468B54A9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3256" y="1102290"/>
            <a:ext cx="8097236" cy="4919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This seminar will discuss: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Power: unions still matter </a:t>
            </a:r>
          </a:p>
          <a:p>
            <a:endParaRPr lang="en-US" dirty="0"/>
          </a:p>
          <a:p>
            <a:r>
              <a:rPr lang="en-US" dirty="0"/>
              <a:t>Pitfalls: external and challenges</a:t>
            </a:r>
          </a:p>
          <a:p>
            <a:endParaRPr lang="en-US" dirty="0"/>
          </a:p>
          <a:p>
            <a:r>
              <a:rPr lang="en-US" dirty="0"/>
              <a:t>Prospects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812C9C-C329-42B1-842B-7E3E69CD1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2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0A1BD9-C298-4A41-821F-055DC69C2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Introduction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3273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860240-E646-46FC-A592-30D138DDDB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1110" y="1059873"/>
            <a:ext cx="8198426" cy="527569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en-ZA" dirty="0"/>
          </a:p>
          <a:p>
            <a:pPr marL="0" indent="0">
              <a:lnSpc>
                <a:spcPct val="120000"/>
              </a:lnSpc>
              <a:buNone/>
            </a:pPr>
            <a:r>
              <a:rPr lang="en-ZA" dirty="0"/>
              <a:t>“Death of class” thesis: working class vanishing?</a:t>
            </a:r>
          </a:p>
          <a:p>
            <a:pPr marL="0" indent="0">
              <a:lnSpc>
                <a:spcPct val="120000"/>
              </a:lnSpc>
              <a:buNone/>
            </a:pPr>
            <a:endParaRPr lang="en-ZA" dirty="0"/>
          </a:p>
          <a:p>
            <a:pPr marL="0" indent="0">
              <a:lnSpc>
                <a:spcPct val="120000"/>
              </a:lnSpc>
              <a:buNone/>
            </a:pPr>
            <a:r>
              <a:rPr lang="en-ZA" dirty="0"/>
              <a:t>BUT </a:t>
            </a:r>
          </a:p>
          <a:p>
            <a:pPr marL="0" indent="0">
              <a:lnSpc>
                <a:spcPct val="120000"/>
              </a:lnSpc>
              <a:buNone/>
            </a:pPr>
            <a:endParaRPr lang="en-ZA" dirty="0"/>
          </a:p>
          <a:p>
            <a:pPr>
              <a:lnSpc>
                <a:spcPct val="120000"/>
              </a:lnSpc>
            </a:pPr>
            <a:r>
              <a:rPr lang="en-ZA" dirty="0"/>
              <a:t>Majority of world now depends on wages</a:t>
            </a:r>
          </a:p>
          <a:p>
            <a:pPr>
              <a:lnSpc>
                <a:spcPct val="120000"/>
              </a:lnSpc>
            </a:pPr>
            <a:r>
              <a:rPr lang="en-ZA" dirty="0"/>
              <a:t>Inequality in power, wealth is stark everywhere </a:t>
            </a:r>
          </a:p>
          <a:p>
            <a:pPr marL="0" indent="0">
              <a:lnSpc>
                <a:spcPct val="120000"/>
              </a:lnSpc>
              <a:buNone/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D06EBB-0D23-4731-BA12-3EE52B1D4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3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90C255-1E58-41BF-9FAF-64D1BD56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2. Unions still matter: size, structure, survival</a:t>
            </a:r>
            <a:br>
              <a:rPr lang="en-US" dirty="0"/>
            </a:b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9256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B09C9A-7599-4B0F-811C-CD49B1C26D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455" y="1080656"/>
            <a:ext cx="7845136" cy="536170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ZA" dirty="0"/>
              <a:t>“Death of unions” thesis: unions dying off, irrelevant, impotent</a:t>
            </a:r>
          </a:p>
          <a:p>
            <a:pPr marL="0" indent="0">
              <a:lnSpc>
                <a:spcPct val="120000"/>
              </a:lnSpc>
              <a:buNone/>
            </a:pPr>
            <a:endParaRPr lang="en-ZA" dirty="0"/>
          </a:p>
          <a:p>
            <a:pPr marL="0" indent="0">
              <a:lnSpc>
                <a:spcPct val="120000"/>
              </a:lnSpc>
              <a:buNone/>
            </a:pPr>
            <a:r>
              <a:rPr lang="en-ZA" dirty="0"/>
              <a:t>BUT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ZA" dirty="0"/>
              <a:t>Unions are the 1. </a:t>
            </a:r>
            <a:r>
              <a:rPr lang="en-ZA" b="1" dirty="0"/>
              <a:t>largest</a:t>
            </a:r>
            <a:r>
              <a:rPr lang="en-ZA" dirty="0"/>
              <a:t>, 2. </a:t>
            </a:r>
            <a:r>
              <a:rPr lang="en-ZA" b="1" dirty="0"/>
              <a:t>formal </a:t>
            </a:r>
            <a:r>
              <a:rPr lang="en-ZA" dirty="0"/>
              <a:t>&amp; and 3. </a:t>
            </a:r>
            <a:r>
              <a:rPr lang="en-ZA" b="1" dirty="0"/>
              <a:t>stable </a:t>
            </a:r>
            <a:r>
              <a:rPr lang="en-ZA" dirty="0"/>
              <a:t>civil society organisations (after religious bodies) </a:t>
            </a:r>
          </a:p>
          <a:p>
            <a:pPr marL="0" indent="0">
              <a:lnSpc>
                <a:spcPct val="120000"/>
              </a:lnSpc>
              <a:buNone/>
            </a:pPr>
            <a:endParaRPr lang="en-ZA" dirty="0"/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ZA" b="1" dirty="0"/>
              <a:t>Largest: </a:t>
            </a:r>
          </a:p>
          <a:p>
            <a:pPr>
              <a:lnSpc>
                <a:spcPct val="120000"/>
              </a:lnSpc>
            </a:pPr>
            <a:r>
              <a:rPr lang="en-ZA" dirty="0"/>
              <a:t>17% of wage]earners worldwide are unions</a:t>
            </a:r>
          </a:p>
          <a:p>
            <a:pPr lvl="1">
              <a:lnSpc>
                <a:spcPct val="120000"/>
              </a:lnSpc>
            </a:pPr>
            <a:r>
              <a:rPr lang="en-ZA" dirty="0"/>
              <a:t>Minimal presence among managers (interests), domestic workers (conditions) = higher rate if adjusted</a:t>
            </a:r>
          </a:p>
          <a:p>
            <a:pPr lvl="1">
              <a:lnSpc>
                <a:spcPct val="120000"/>
              </a:lnSpc>
            </a:pPr>
            <a:r>
              <a:rPr lang="en-ZA" dirty="0"/>
              <a:t>Lowest rate is Asia </a:t>
            </a:r>
          </a:p>
          <a:p>
            <a:pPr marL="0" indent="0">
              <a:lnSpc>
                <a:spcPct val="120000"/>
              </a:lnSpc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70BAED-6112-4BB1-A260-44B3472D5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4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61389A-21C9-4758-8CDA-B623657F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012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09419C-FBC4-4C8C-843F-BACE131DA7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9936" y="1070264"/>
            <a:ext cx="7930555" cy="495106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ZA" dirty="0"/>
              <a:t>214 million members in 150 countries</a:t>
            </a:r>
          </a:p>
          <a:p>
            <a:pPr>
              <a:lnSpc>
                <a:spcPct val="120000"/>
              </a:lnSpc>
            </a:pPr>
            <a:endParaRPr lang="en-ZA" dirty="0"/>
          </a:p>
          <a:p>
            <a:pPr>
              <a:lnSpc>
                <a:spcPct val="120000"/>
              </a:lnSpc>
            </a:pPr>
            <a:r>
              <a:rPr lang="en-ZA" dirty="0"/>
              <a:t>ITUC: 207.5 million in 331 federations in 163 countries, territories</a:t>
            </a:r>
          </a:p>
          <a:p>
            <a:pPr>
              <a:lnSpc>
                <a:spcPct val="120000"/>
              </a:lnSpc>
            </a:pPr>
            <a:endParaRPr lang="en-ZA" dirty="0"/>
          </a:p>
          <a:p>
            <a:pPr marL="0" indent="0">
              <a:lnSpc>
                <a:spcPct val="120000"/>
              </a:lnSpc>
              <a:buNone/>
            </a:pPr>
            <a:r>
              <a:rPr lang="en-ZA" i="1" dirty="0"/>
              <a:t>Africa: </a:t>
            </a:r>
          </a:p>
          <a:p>
            <a:pPr>
              <a:lnSpc>
                <a:spcPct val="120000"/>
              </a:lnSpc>
            </a:pPr>
            <a:r>
              <a:rPr lang="en-ZA" dirty="0"/>
              <a:t>12% of global union membership (2018)</a:t>
            </a:r>
          </a:p>
          <a:p>
            <a:pPr>
              <a:lnSpc>
                <a:spcPct val="120000"/>
              </a:lnSpc>
            </a:pPr>
            <a:r>
              <a:rPr lang="en-ZA" dirty="0"/>
              <a:t>union membership has grown steadily (from 2008)</a:t>
            </a:r>
          </a:p>
          <a:p>
            <a:pPr marL="0" indent="0">
              <a:lnSpc>
                <a:spcPct val="120000"/>
              </a:lnSpc>
              <a:buNone/>
            </a:pPr>
            <a:endParaRPr lang="en-ZA" i="1" dirty="0"/>
          </a:p>
          <a:p>
            <a:pPr marL="0" indent="0">
              <a:lnSpc>
                <a:spcPct val="120000"/>
              </a:lnSpc>
              <a:buNone/>
            </a:pPr>
            <a:r>
              <a:rPr lang="en-ZA" i="1" dirty="0"/>
              <a:t>Southern Africa:</a:t>
            </a:r>
          </a:p>
          <a:p>
            <a:pPr>
              <a:lnSpc>
                <a:spcPct val="120000"/>
              </a:lnSpc>
            </a:pPr>
            <a:r>
              <a:rPr lang="en-ZA" dirty="0"/>
              <a:t>union density of 24.9% (2016)</a:t>
            </a:r>
          </a:p>
          <a:p>
            <a:pPr>
              <a:lnSpc>
                <a:spcPct val="120000"/>
              </a:lnSpc>
            </a:pPr>
            <a:r>
              <a:rPr lang="en-ZA" dirty="0"/>
              <a:t>only exceeded by North Africa (33.9%) &amp; northern Europe (63.2 %)</a:t>
            </a:r>
          </a:p>
          <a:p>
            <a:pPr>
              <a:lnSpc>
                <a:spcPct val="120000"/>
              </a:lnSpc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4198DB-99A5-43DB-98E6-7D44AC6D0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5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FBF44A-1A62-4B83-9C95-8A086FE6F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406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98376C-3B44-45E8-A488-1FFC2FEA7D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718" y="1070263"/>
            <a:ext cx="8323118" cy="520584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en-ZA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ZA" i="1" dirty="0"/>
              <a:t>South Africa: </a:t>
            </a:r>
          </a:p>
          <a:p>
            <a:pPr>
              <a:lnSpc>
                <a:spcPct val="120000"/>
              </a:lnSpc>
            </a:pPr>
            <a:r>
              <a:rPr lang="en-ZA" dirty="0"/>
              <a:t>union density of 29% (2022)</a:t>
            </a:r>
          </a:p>
          <a:p>
            <a:pPr>
              <a:lnSpc>
                <a:spcPct val="120000"/>
              </a:lnSpc>
            </a:pPr>
            <a:r>
              <a:rPr lang="en-ZA" dirty="0"/>
              <a:t>collective bargaining covers 31% of employed workers</a:t>
            </a:r>
          </a:p>
          <a:p>
            <a:pPr>
              <a:lnSpc>
                <a:spcPct val="120000"/>
              </a:lnSpc>
            </a:pPr>
            <a:r>
              <a:rPr lang="en-ZA" dirty="0"/>
              <a:t>remarkably stable in </a:t>
            </a:r>
            <a:r>
              <a:rPr lang="en-ZA" i="1" dirty="0"/>
              <a:t>absolute </a:t>
            </a:r>
            <a:r>
              <a:rPr lang="en-ZA" dirty="0"/>
              <a:t>numbers: hovers around 3.5 million</a:t>
            </a:r>
          </a:p>
          <a:p>
            <a:pPr>
              <a:lnSpc>
                <a:spcPct val="120000"/>
              </a:lnSpc>
            </a:pPr>
            <a:r>
              <a:rPr lang="en-ZA" dirty="0"/>
              <a:t>unusual given mass unemployment in wage-dependent economy</a:t>
            </a:r>
          </a:p>
          <a:p>
            <a:pPr lvl="2">
              <a:lnSpc>
                <a:spcPct val="120000"/>
              </a:lnSpc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A874A2-5498-4834-BEC6-FE32D47D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6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6104F8-E6B0-4187-A5B7-5936F6DC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033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56BFC5-6973-4032-B9BD-BC0B22D2F6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718" y="1028700"/>
            <a:ext cx="8447809" cy="521623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ZA" b="1" dirty="0"/>
              <a:t>2. Formal:</a:t>
            </a:r>
          </a:p>
          <a:p>
            <a:pPr marL="0" indent="0">
              <a:lnSpc>
                <a:spcPct val="120000"/>
              </a:lnSpc>
              <a:buNone/>
            </a:pPr>
            <a:endParaRPr lang="en-ZA" b="1" dirty="0"/>
          </a:p>
          <a:p>
            <a:pPr marL="0" indent="0">
              <a:lnSpc>
                <a:spcPct val="120000"/>
              </a:lnSpc>
              <a:buNone/>
            </a:pPr>
            <a:r>
              <a:rPr lang="en-ZA" dirty="0" err="1"/>
              <a:t>Webbs</a:t>
            </a:r>
            <a:r>
              <a:rPr lang="en-ZA" dirty="0"/>
              <a:t>: </a:t>
            </a:r>
            <a:r>
              <a:rPr lang="en-ZA" b="1" dirty="0"/>
              <a:t>Unions </a:t>
            </a:r>
            <a:r>
              <a:rPr lang="en-ZA" dirty="0"/>
              <a:t>are </a:t>
            </a:r>
            <a:r>
              <a:rPr lang="en-ZA" b="1" dirty="0"/>
              <a:t>continuous</a:t>
            </a:r>
            <a:r>
              <a:rPr lang="en-ZA" dirty="0"/>
              <a:t> </a:t>
            </a:r>
            <a:r>
              <a:rPr lang="en-ZA" b="1" dirty="0"/>
              <a:t>associations </a:t>
            </a:r>
            <a:r>
              <a:rPr lang="en-ZA" dirty="0"/>
              <a:t>of wage-earners for the purpose of maintaining / improving the conditions of their working lives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/>
              <a:t> ILO: Unions are </a:t>
            </a:r>
            <a:r>
              <a:rPr lang="en-ZA" b="1" dirty="0"/>
              <a:t>independent workers’ organisations </a:t>
            </a:r>
            <a:r>
              <a:rPr lang="en-ZA" dirty="0"/>
              <a:t>constituted for … furthering and defending the interests of workers…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2DDA58-25E7-4F6F-9C74-3D122C0F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7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A62D5C-AEE1-425B-BDCE-990C0343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4070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CEA52A-2A02-494B-B723-A98C5421FE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7982" y="997527"/>
            <a:ext cx="8162415" cy="5358823"/>
          </a:xfrm>
        </p:spPr>
        <p:txBody>
          <a:bodyPr/>
          <a:lstStyle/>
          <a:p>
            <a:pPr>
              <a:lnSpc>
                <a:spcPct val="120000"/>
              </a:lnSpc>
            </a:pPr>
            <a:endParaRPr lang="en-ZA" dirty="0"/>
          </a:p>
          <a:p>
            <a:pPr>
              <a:lnSpc>
                <a:spcPct val="120000"/>
              </a:lnSpc>
            </a:pPr>
            <a:r>
              <a:rPr lang="en-ZA" dirty="0"/>
              <a:t>They are </a:t>
            </a:r>
            <a:r>
              <a:rPr lang="en-ZA" i="1" dirty="0"/>
              <a:t>formalised </a:t>
            </a:r>
            <a:r>
              <a:rPr lang="en-ZA" dirty="0"/>
              <a:t>movements </a:t>
            </a:r>
          </a:p>
          <a:p>
            <a:pPr>
              <a:lnSpc>
                <a:spcPct val="120000"/>
              </a:lnSpc>
            </a:pPr>
            <a:r>
              <a:rPr lang="en-ZA" dirty="0"/>
              <a:t>They are essentially voluntary </a:t>
            </a:r>
          </a:p>
          <a:p>
            <a:pPr>
              <a:lnSpc>
                <a:spcPct val="120000"/>
              </a:lnSpc>
            </a:pPr>
            <a:r>
              <a:rPr lang="en-ZA" dirty="0"/>
              <a:t>This is true even where pressures are exerted by </a:t>
            </a:r>
          </a:p>
          <a:p>
            <a:pPr lvl="1">
              <a:lnSpc>
                <a:spcPct val="120000"/>
              </a:lnSpc>
            </a:pPr>
            <a:r>
              <a:rPr lang="en-ZA" dirty="0"/>
              <a:t>agency fees </a:t>
            </a:r>
          </a:p>
          <a:p>
            <a:pPr lvl="1">
              <a:lnSpc>
                <a:spcPct val="120000"/>
              </a:lnSpc>
            </a:pPr>
            <a:r>
              <a:rPr lang="en-ZA" dirty="0"/>
              <a:t>closed shops</a:t>
            </a:r>
          </a:p>
          <a:p>
            <a:pPr lvl="1">
              <a:lnSpc>
                <a:spcPct val="120000"/>
              </a:lnSpc>
            </a:pPr>
            <a:r>
              <a:rPr lang="en-ZA" dirty="0"/>
              <a:t>specific welfare systems </a:t>
            </a:r>
          </a:p>
          <a:p>
            <a:pPr lvl="1">
              <a:lnSpc>
                <a:spcPct val="120000"/>
              </a:lnSpc>
            </a:pPr>
            <a:endParaRPr lang="en-ZA" dirty="0"/>
          </a:p>
          <a:p>
            <a:pPr marL="0" indent="0">
              <a:lnSpc>
                <a:spcPct val="120000"/>
              </a:lnSpc>
              <a:buNone/>
            </a:pPr>
            <a:r>
              <a:rPr lang="en-ZA" sz="2200" dirty="0"/>
              <a:t>(This excludes state-run pseudo-“unions” e.g. China, Vietnam)</a:t>
            </a:r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7B3817-A97B-471B-96F1-E873D3855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8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C18BA1-A9D6-44B8-B3E4-70BBE421B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1010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2BA104-3DB9-410A-AA9C-6F008DD9D9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6418" y="1070264"/>
            <a:ext cx="8447809" cy="52860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3. Stable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From emergence in </a:t>
            </a:r>
            <a:r>
              <a:rPr lang="en-US" dirty="0" err="1"/>
              <a:t>1840s</a:t>
            </a:r>
            <a:r>
              <a:rPr lang="en-US" dirty="0"/>
              <a:t> in UK, unions proved resilient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(Very early) emergence of unions in South Africa: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Earliest in southern Africa</a:t>
            </a:r>
          </a:p>
          <a:p>
            <a:endParaRPr lang="en-US" dirty="0"/>
          </a:p>
          <a:p>
            <a:r>
              <a:rPr lang="en-US" dirty="0"/>
              <a:t>Blue-collar unions 1880s onwards: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1881: Amalgamated Society of Carpenters &amp; Joiners (craftsmen only)</a:t>
            </a:r>
          </a:p>
          <a:p>
            <a:pPr lvl="1"/>
            <a:r>
              <a:rPr lang="en-US" dirty="0"/>
              <a:t>1902: Transvaal Miners Association (industrial)</a:t>
            </a:r>
          </a:p>
          <a:p>
            <a:pPr lvl="1"/>
            <a:r>
              <a:rPr lang="en-US" dirty="0"/>
              <a:t>1917: Industrial Workers of Africa (all-in/ general union)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FF2137-2E62-4378-8294-B264061F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9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F25D34-25DF-4E48-93B6-DB3F6F85E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2038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5DF3A2-01E0-4AC8-8E75-03C8BFBFE1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765" y="1091045"/>
            <a:ext cx="7886700" cy="5143500"/>
          </a:xfrm>
        </p:spPr>
        <p:txBody>
          <a:bodyPr>
            <a:normAutofit/>
          </a:bodyPr>
          <a:lstStyle/>
          <a:p>
            <a:r>
              <a:rPr lang="en-US" dirty="0"/>
              <a:t>White-collar unions 1910s onwards: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1916: SASBO</a:t>
            </a:r>
          </a:p>
          <a:p>
            <a:pPr lvl="1"/>
            <a:r>
              <a:rPr lang="en-US" dirty="0"/>
              <a:t>1920: Public Servants Association  (PSA)</a:t>
            </a:r>
          </a:p>
          <a:p>
            <a:pPr lvl="1"/>
            <a:r>
              <a:rPr lang="en-US" dirty="0"/>
              <a:t>1920: Salaried Staff Association (</a:t>
            </a:r>
            <a:r>
              <a:rPr lang="en-US" dirty="0" err="1"/>
              <a:t>SALSTAFF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1920: Transvaal Native Mine Clerks Association</a:t>
            </a:r>
          </a:p>
          <a:p>
            <a:pPr lvl="1"/>
            <a:endParaRPr lang="en-US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51B804-2DE9-4F96-AF03-155FD5E04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10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8E6765-5609-4576-BE6B-3379EB137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296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8C0E82-DD77-4C47-A82A-1858C4232E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9936" y="1059873"/>
            <a:ext cx="8614063" cy="52058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Some unions </a:t>
            </a:r>
            <a:r>
              <a:rPr lang="en-US" b="1" dirty="0"/>
              <a:t>are</a:t>
            </a:r>
            <a:r>
              <a:rPr lang="en-US" dirty="0"/>
              <a:t> short-lived, some self-destruct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</a:t>
            </a:r>
            <a:r>
              <a:rPr lang="en-US" b="1" dirty="0"/>
              <a:t>most </a:t>
            </a:r>
            <a:r>
              <a:rPr lang="en-US" dirty="0"/>
              <a:t>are remarkably </a:t>
            </a:r>
            <a:r>
              <a:rPr lang="en-US" b="1" dirty="0"/>
              <a:t>durable </a:t>
            </a:r>
            <a:r>
              <a:rPr lang="en-US" dirty="0"/>
              <a:t>&amp; able to </a:t>
            </a:r>
            <a:r>
              <a:rPr lang="en-US" b="1" dirty="0"/>
              <a:t>renew</a:t>
            </a:r>
            <a:r>
              <a:rPr lang="en-US" dirty="0"/>
              <a:t>:</a:t>
            </a:r>
          </a:p>
          <a:p>
            <a:r>
              <a:rPr lang="en-US" sz="2000" dirty="0"/>
              <a:t>Society of Carpenters went through various mergers, ending up in </a:t>
            </a:r>
            <a:r>
              <a:rPr lang="en-US" sz="2000" dirty="0" err="1"/>
              <a:t>UASA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Transvaal Miners Association evolved into Solidarity</a:t>
            </a:r>
          </a:p>
          <a:p>
            <a:pPr lvl="1"/>
            <a:r>
              <a:rPr lang="en-US" sz="1600" dirty="0"/>
              <a:t>300 (1902) </a:t>
            </a:r>
            <a:r>
              <a:rPr lang="en-US" sz="1600" dirty="0">
                <a:sym typeface="Wingdings" panose="05000000000000000000" pitchFamily="2" charset="2"/>
              </a:rPr>
              <a:t> 140,000 in 2020</a:t>
            </a:r>
          </a:p>
          <a:p>
            <a:pPr lvl="1"/>
            <a:endParaRPr lang="en-US" sz="1600" dirty="0"/>
          </a:p>
          <a:p>
            <a:r>
              <a:rPr lang="en-US" sz="2000" dirty="0"/>
              <a:t>PSA is the 2</a:t>
            </a:r>
            <a:r>
              <a:rPr lang="en-US" sz="2000" baseline="30000" dirty="0"/>
              <a:t>nd</a:t>
            </a:r>
            <a:r>
              <a:rPr lang="en-US" sz="2000" dirty="0"/>
              <a:t> biggest government union today</a:t>
            </a:r>
          </a:p>
          <a:p>
            <a:pPr lvl="1"/>
            <a:r>
              <a:rPr lang="en-US" sz="1600" dirty="0"/>
              <a:t>5,500 in 1926 </a:t>
            </a:r>
            <a:r>
              <a:rPr lang="en-US" sz="1600" dirty="0">
                <a:sym typeface="Wingdings" panose="05000000000000000000" pitchFamily="2" charset="2"/>
              </a:rPr>
              <a:t> 235,000 in 2020</a:t>
            </a:r>
            <a:endParaRPr lang="en-US" sz="1600" dirty="0"/>
          </a:p>
          <a:p>
            <a:endParaRPr lang="en-US" sz="2000" dirty="0"/>
          </a:p>
          <a:p>
            <a:r>
              <a:rPr lang="en-US" sz="2000" dirty="0"/>
              <a:t>SASBO is today’s largest finance sector union</a:t>
            </a:r>
          </a:p>
          <a:p>
            <a:pPr lvl="1"/>
            <a:r>
              <a:rPr lang="en-US" sz="1600" dirty="0"/>
              <a:t>400 in 1918 </a:t>
            </a:r>
            <a:r>
              <a:rPr lang="en-US" sz="1600" dirty="0">
                <a:sym typeface="Wingdings" panose="05000000000000000000" pitchFamily="2" charset="2"/>
              </a:rPr>
              <a:t> 73,000 in 2019 </a:t>
            </a:r>
            <a:endParaRPr lang="en-US" sz="1600" dirty="0"/>
          </a:p>
          <a:p>
            <a:pPr marL="0" indent="0">
              <a:buNone/>
            </a:pPr>
            <a:endParaRPr lang="en-US" sz="2000" dirty="0"/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3F2840-A11B-45A6-8717-6600ED377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11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36B657-DCE2-4E51-B383-9809D4AD9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800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49D422-5DDF-4FF6-A6E5-5F30603F88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7756" y="1080655"/>
            <a:ext cx="7722736" cy="494067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Some COSATU and ex-COSATU unions have similar pedigrees: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SAMWU was co-founded by union from 1926: CTMWA</a:t>
            </a:r>
          </a:p>
          <a:p>
            <a:endParaRPr lang="en-US" sz="2400" dirty="0"/>
          </a:p>
          <a:p>
            <a:r>
              <a:rPr lang="en-US" sz="2400" dirty="0" err="1"/>
              <a:t>FAWU</a:t>
            </a:r>
            <a:r>
              <a:rPr lang="en-US" sz="2400" dirty="0"/>
              <a:t> was co-founded by union from 1941: A/</a:t>
            </a:r>
            <a:r>
              <a:rPr lang="en-US" sz="2400" dirty="0" err="1"/>
              <a:t>FCWU</a:t>
            </a:r>
            <a:endParaRPr lang="en-US" sz="2400" dirty="0"/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1D19B1-A583-4A42-B9EF-EDBDB5BDE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12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9DB3F2-DCBD-4F02-B58B-224C056FC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5850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D0ADCC-C83C-4A58-82AC-3E6B62362F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6" y="1039091"/>
            <a:ext cx="8572500" cy="52058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b="1" dirty="0"/>
              <a:t>Unions shape </a:t>
            </a:r>
            <a:r>
              <a:rPr lang="en-US" b="1" dirty="0" err="1"/>
              <a:t>labour</a:t>
            </a:r>
            <a:r>
              <a:rPr lang="en-US" b="1" dirty="0"/>
              <a:t> markets, working conditions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ZA" dirty="0"/>
              <a:t>Media pundits: strikes leads to wage losses higher than wage gains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/>
              <a:t>BUT this only applies to protracted strikes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Union “wage premium” e.g. Butcher, Rouse, 2001:</a:t>
            </a:r>
          </a:p>
          <a:p>
            <a:r>
              <a:rPr lang="en-ZA" dirty="0"/>
              <a:t>20% for unionised black African workers </a:t>
            </a:r>
          </a:p>
          <a:p>
            <a:r>
              <a:rPr lang="en-ZA" dirty="0"/>
              <a:t>10% for unionised white workers </a:t>
            </a:r>
          </a:p>
          <a:p>
            <a:r>
              <a:rPr lang="en-ZA" dirty="0"/>
              <a:t>6-10%: non-union black African workers covered by bargaining council agreements</a:t>
            </a:r>
          </a:p>
          <a:p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418BE0-ECB5-4CC6-8EB7-8598D6642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13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6AC091-C8C6-4CDD-B725-0D64F56A0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3. Unions still matter: role and impact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4311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3AF636-62F4-4C64-8C7E-359864213E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080655"/>
            <a:ext cx="8541327" cy="52756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/>
              <a:t>Media pundits: unions interfere in labour markets = job losses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/>
              <a:t>Unions </a:t>
            </a:r>
            <a:r>
              <a:rPr lang="en-ZA" b="1" dirty="0"/>
              <a:t>can </a:t>
            </a:r>
            <a:r>
              <a:rPr lang="en-ZA" dirty="0"/>
              <a:t>lead to job losses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/>
              <a:t>BUT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/>
              <a:t>SA mass unemployment precedes powerful unions: 1970s</a:t>
            </a:r>
          </a:p>
          <a:p>
            <a:r>
              <a:rPr lang="en-ZA" dirty="0"/>
              <a:t>Highest in non-union areas e.g. rural areas, small towns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569004-9FF0-4E80-BAEC-A34B09100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14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D60EE31-1024-43DD-8D2C-532696F0B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2517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09760D-B316-44F9-AB8F-BB7580EFC8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1110" y="1101436"/>
            <a:ext cx="8125690" cy="5254914"/>
          </a:xfrm>
        </p:spPr>
        <p:txBody>
          <a:bodyPr>
            <a:normAutofit fontScale="92500"/>
          </a:bodyPr>
          <a:lstStyle/>
          <a:p>
            <a:r>
              <a:rPr lang="en-ZA" dirty="0"/>
              <a:t>“Flexibility” and wage levels do not translate neatly into jobs</a:t>
            </a:r>
          </a:p>
          <a:p>
            <a:pPr lvl="1"/>
            <a:endParaRPr lang="en-ZA" dirty="0"/>
          </a:p>
          <a:p>
            <a:pPr lvl="1"/>
            <a:r>
              <a:rPr lang="en-ZA" sz="2400" dirty="0"/>
              <a:t>Sweden has a high-wage (&amp;  rigid) labour markets + low unemployment</a:t>
            </a:r>
          </a:p>
          <a:p>
            <a:pPr lvl="1"/>
            <a:r>
              <a:rPr lang="en-ZA" sz="2400" dirty="0"/>
              <a:t>SA has (mostly) low-wage (&amp; flexible) labour markets + mass unemployment</a:t>
            </a:r>
          </a:p>
          <a:p>
            <a:pPr lvl="1"/>
            <a:endParaRPr lang="en-ZA" dirty="0"/>
          </a:p>
          <a:p>
            <a:pPr lvl="1"/>
            <a:endParaRPr lang="en-ZA" dirty="0"/>
          </a:p>
          <a:p>
            <a:r>
              <a:rPr lang="en-ZA" dirty="0"/>
              <a:t>Real wages in SA (generally) stagnated 1997-2013</a:t>
            </a:r>
          </a:p>
          <a:p>
            <a:r>
              <a:rPr lang="en-ZA" dirty="0"/>
              <a:t>Median real wages declined in agriculture and manufacturing</a:t>
            </a:r>
          </a:p>
          <a:p>
            <a:r>
              <a:rPr lang="en-ZA" dirty="0"/>
              <a:t>Median earnings in 2013 were low incl. in business services</a:t>
            </a:r>
          </a:p>
          <a:p>
            <a:r>
              <a:rPr lang="en-ZA" dirty="0"/>
              <a:t>Most wage settlements are around 2% gains in real terms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65F63C-D09F-40E7-A4DE-28440CBEA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15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859C35E-864A-4824-ACD0-0FDB740D9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811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A83C44-B51E-419D-8AE4-37DE7947EF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04" y="1120979"/>
            <a:ext cx="8132032" cy="5061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/>
              <a:t>Other causes of unemployment are outside union control: </a:t>
            </a:r>
          </a:p>
          <a:p>
            <a:pPr marL="0" indent="0">
              <a:buNone/>
            </a:pPr>
            <a:endParaRPr lang="en-ZA" dirty="0"/>
          </a:p>
          <a:p>
            <a:pPr lvl="1"/>
            <a:r>
              <a:rPr lang="en-ZA" sz="2400" dirty="0"/>
              <a:t>Mechanisation and new technology</a:t>
            </a:r>
          </a:p>
          <a:p>
            <a:pPr lvl="1"/>
            <a:endParaRPr lang="en-ZA" sz="2400" dirty="0"/>
          </a:p>
          <a:p>
            <a:pPr lvl="1"/>
            <a:r>
              <a:rPr lang="en-ZA" sz="2400" dirty="0"/>
              <a:t>Primary role of investor confidence</a:t>
            </a:r>
          </a:p>
          <a:p>
            <a:pPr marL="914400" lvl="2" indent="0">
              <a:buNone/>
            </a:pPr>
            <a:r>
              <a:rPr lang="en-ZA" sz="2400" dirty="0"/>
              <a:t>e.g. infrastructure, law &amp; order</a:t>
            </a:r>
          </a:p>
          <a:p>
            <a:pPr marL="914400" lvl="2" indent="0">
              <a:buNone/>
            </a:pPr>
            <a:endParaRPr lang="en-ZA" sz="2400" dirty="0"/>
          </a:p>
          <a:p>
            <a:pPr lvl="1"/>
            <a:r>
              <a:rPr lang="en-ZA" sz="2400" dirty="0"/>
              <a:t>Skills and competitiveness </a:t>
            </a:r>
          </a:p>
          <a:p>
            <a:pPr lvl="1"/>
            <a:endParaRPr lang="en-ZA" sz="2400" dirty="0"/>
          </a:p>
          <a:p>
            <a:pPr lvl="1"/>
            <a:r>
              <a:rPr lang="en-ZA" sz="2400" dirty="0"/>
              <a:t>Small markets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0AB935-CC78-4717-91E5-944974258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16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1657E3-CD5B-4436-A906-789C066EE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5943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460762-088F-4C15-9E6B-E4476ED6BE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3846" y="1028699"/>
            <a:ext cx="7865918" cy="524740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2. Shaping larger society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Political and legal reforms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e.g. 1995 </a:t>
            </a:r>
            <a:r>
              <a:rPr lang="en-US" dirty="0" err="1"/>
              <a:t>LRA</a:t>
            </a:r>
            <a:r>
              <a:rPr lang="en-US" dirty="0"/>
              <a:t>: almost complete inclusion of workers 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(against the tide…)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e.g. “state capture”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COSATU: 27</a:t>
            </a:r>
            <a:r>
              <a:rPr lang="en-US" baseline="30000" dirty="0"/>
              <a:t>th</a:t>
            </a:r>
            <a:r>
              <a:rPr lang="en-US" dirty="0"/>
              <a:t> September 2017 </a:t>
            </a:r>
            <a:r>
              <a:rPr lang="en-US" dirty="0" err="1"/>
              <a:t>S77</a:t>
            </a:r>
            <a:r>
              <a:rPr lang="en-US" dirty="0"/>
              <a:t> national strike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9A137B-8E8F-4338-B6C0-013B3173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17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FE538C4-7274-42B4-8ECA-AA1FEA09C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7257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7C97F2-5CB8-41B5-8091-B3D96B85B8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3064" y="1018309"/>
            <a:ext cx="8073736" cy="533804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Promoting policy alternatives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e.g. 1994: RDP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e.g. 1995: </a:t>
            </a:r>
            <a:r>
              <a:rPr lang="en-US" dirty="0" err="1"/>
              <a:t>NEDLAC</a:t>
            </a:r>
            <a:r>
              <a:rPr lang="en-US" dirty="0"/>
              <a:t> </a:t>
            </a:r>
            <a:r>
              <a:rPr lang="en-US" dirty="0" err="1"/>
              <a:t>Labour</a:t>
            </a:r>
            <a:r>
              <a:rPr lang="en-US" dirty="0"/>
              <a:t> Caucus’s </a:t>
            </a:r>
            <a:r>
              <a:rPr lang="en-US" i="1" dirty="0"/>
              <a:t>“Social Equity and Job Creation</a:t>
            </a:r>
            <a:r>
              <a:rPr lang="en-US" dirty="0"/>
              <a:t> </a:t>
            </a:r>
            <a:r>
              <a:rPr lang="en-US" dirty="0" err="1"/>
              <a:t>prooposals</a:t>
            </a:r>
            <a:r>
              <a:rPr lang="en-US" dirty="0"/>
              <a:t> </a:t>
            </a:r>
            <a:endParaRPr lang="en-ZA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e.g. 2016 +: SASBO campaign on </a:t>
            </a:r>
            <a:r>
              <a:rPr lang="en-US" dirty="0" err="1"/>
              <a:t>4IR</a:t>
            </a:r>
            <a:r>
              <a:rPr lang="en-US" dirty="0"/>
              <a:t> in financial sector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7CCD4B-3E99-4D2D-9A94-E43E6F93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18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7FE4F5-181B-4211-AC31-F6B177619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1715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4C7F49-D5CB-43AF-87BE-D284023949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1500" y="1028699"/>
            <a:ext cx="8302336" cy="520584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3. Democracy, empowerment at distance from the state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Key to strong civil society</a:t>
            </a:r>
          </a:p>
          <a:p>
            <a:pPr lvl="1"/>
            <a:r>
              <a:rPr lang="en-US" sz="2200" dirty="0"/>
              <a:t>Size, resources, durability </a:t>
            </a:r>
          </a:p>
          <a:p>
            <a:pPr lvl="1"/>
            <a:r>
              <a:rPr lang="en-US" sz="2200" dirty="0"/>
              <a:t>structural power  </a:t>
            </a:r>
          </a:p>
          <a:p>
            <a:pPr lvl="1"/>
            <a:r>
              <a:rPr lang="en-US" sz="2200" dirty="0"/>
              <a:t>Inclusive “class” identity </a:t>
            </a:r>
          </a:p>
          <a:p>
            <a:pPr lvl="1"/>
            <a:endParaRPr lang="en-US" dirty="0"/>
          </a:p>
          <a:p>
            <a:r>
              <a:rPr lang="en-US" dirty="0"/>
              <a:t>Foster voluntary associational life and solidarity </a:t>
            </a:r>
          </a:p>
          <a:p>
            <a:pPr lvl="1"/>
            <a:r>
              <a:rPr lang="en-US" sz="2200" dirty="0"/>
              <a:t>Importance of realm between state and individual </a:t>
            </a:r>
          </a:p>
          <a:p>
            <a:endParaRPr lang="en-US" dirty="0"/>
          </a:p>
          <a:p>
            <a:r>
              <a:rPr lang="en-US" dirty="0"/>
              <a:t>Scope for daily practice of democratic participation 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7E773E-406B-4B69-BEEE-55635F435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19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9097DA-EB86-4095-BDAF-1A9395B3C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409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B1DE31-40B4-4859-A2ED-0F971E9F74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8374" y="1059873"/>
            <a:ext cx="7972118" cy="496145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4. Education and information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Internal education</a:t>
            </a:r>
          </a:p>
          <a:p>
            <a:pPr lvl="1"/>
            <a:r>
              <a:rPr lang="en-US" dirty="0"/>
              <a:t>Rights</a:t>
            </a:r>
          </a:p>
          <a:p>
            <a:pPr lvl="1"/>
            <a:r>
              <a:rPr lang="en-US" dirty="0"/>
              <a:t>Issues of the day</a:t>
            </a:r>
          </a:p>
          <a:p>
            <a:pPr lvl="1"/>
            <a:r>
              <a:rPr lang="en-US" dirty="0"/>
              <a:t>Social theory </a:t>
            </a:r>
          </a:p>
          <a:p>
            <a:pPr lvl="1"/>
            <a:endParaRPr lang="en-US" dirty="0"/>
          </a:p>
          <a:p>
            <a:r>
              <a:rPr lang="en-US" dirty="0"/>
              <a:t>Vocational training</a:t>
            </a:r>
          </a:p>
          <a:p>
            <a:r>
              <a:rPr lang="en-US" dirty="0"/>
              <a:t>Accessing higher education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Credit to unions: key in winning “</a:t>
            </a:r>
            <a:r>
              <a:rPr lang="en-US" dirty="0" err="1"/>
              <a:t>RPL</a:t>
            </a:r>
            <a:r>
              <a:rPr lang="en-US" dirty="0"/>
              <a:t>” system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E3F7CA-BFF9-476D-9AA3-C7FAC4CF5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20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210324-3267-4154-AD6A-9308137CC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69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63A00A-1221-4340-9FEB-F9FDF03B69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5246" y="1059873"/>
            <a:ext cx="8281554" cy="5296477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en-ZA" b="1" dirty="0"/>
              <a:t>Narrowing policy space</a:t>
            </a:r>
          </a:p>
          <a:p>
            <a:pPr marL="457200" indent="-457200">
              <a:buAutoNum type="arabicPeriod"/>
            </a:pPr>
            <a:endParaRPr lang="en-ZA" dirty="0"/>
          </a:p>
          <a:p>
            <a:r>
              <a:rPr lang="en-ZA" dirty="0"/>
              <a:t>Since 1930s, unions in SA (&amp; elsewhere) banked on “enabling state”</a:t>
            </a:r>
          </a:p>
          <a:p>
            <a:endParaRPr lang="en-ZA" dirty="0"/>
          </a:p>
          <a:p>
            <a:r>
              <a:rPr lang="en-ZA" dirty="0"/>
              <a:t>1970s: start of shift towards neo-liberal globalisation</a:t>
            </a:r>
          </a:p>
          <a:p>
            <a:pPr lvl="1"/>
            <a:r>
              <a:rPr lang="en-ZA" dirty="0"/>
              <a:t>Commercialisation &amp; privatisation</a:t>
            </a:r>
          </a:p>
          <a:p>
            <a:pPr lvl="1"/>
            <a:r>
              <a:rPr lang="en-ZA" dirty="0"/>
              <a:t>Open a markets</a:t>
            </a:r>
          </a:p>
          <a:p>
            <a:pPr lvl="1"/>
            <a:r>
              <a:rPr lang="en-ZA" dirty="0"/>
              <a:t>Flexible labour</a:t>
            </a:r>
          </a:p>
          <a:p>
            <a:pPr lvl="1"/>
            <a:r>
              <a:rPr lang="en-ZA" dirty="0"/>
              <a:t>austerity spending </a:t>
            </a:r>
          </a:p>
          <a:p>
            <a:pPr lvl="1"/>
            <a:endParaRPr lang="en-ZA" dirty="0"/>
          </a:p>
          <a:p>
            <a:r>
              <a:rPr lang="en-ZA" dirty="0"/>
              <a:t>Problem of demand-led growth in increasingly open economies</a:t>
            </a:r>
          </a:p>
          <a:p>
            <a:endParaRPr lang="en-ZA" dirty="0"/>
          </a:p>
          <a:p>
            <a:r>
              <a:rPr lang="en-ZA" dirty="0"/>
              <a:t>The “race-to-the-bottom” and the “Chinese price”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1AC376-2621-46E7-A538-C94E359C5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21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2AB589-759F-4DEC-8ABE-6B31679CA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4. Pitfalls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7893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655DDD-2B7F-49F2-9A3C-2613017D49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3064" y="1080655"/>
            <a:ext cx="8530936" cy="51954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ZA" b="1" dirty="0"/>
              <a:t>2. </a:t>
            </a:r>
            <a:r>
              <a:rPr lang="en-ZA" b="1" dirty="0" err="1"/>
              <a:t>SA’s</a:t>
            </a:r>
            <a:r>
              <a:rPr lang="en-ZA" b="1" dirty="0"/>
              <a:t> fraught neo-liberal transition</a:t>
            </a:r>
          </a:p>
          <a:p>
            <a:endParaRPr lang="en-ZA" dirty="0"/>
          </a:p>
          <a:p>
            <a:r>
              <a:rPr lang="en-ZA" sz="2600" dirty="0"/>
              <a:t>Policy incoherence </a:t>
            </a:r>
          </a:p>
          <a:p>
            <a:r>
              <a:rPr lang="en-ZA" sz="2600" dirty="0"/>
              <a:t>Fractured (party-)state (state form)</a:t>
            </a:r>
          </a:p>
          <a:p>
            <a:r>
              <a:rPr lang="en-ZA" sz="2600" dirty="0"/>
              <a:t>Contradictory measures </a:t>
            </a:r>
          </a:p>
          <a:p>
            <a:pPr lvl="1"/>
            <a:endParaRPr lang="en-ZA" dirty="0"/>
          </a:p>
          <a:p>
            <a:pPr marL="0" indent="0">
              <a:buNone/>
            </a:pPr>
            <a:r>
              <a:rPr lang="en-ZA" dirty="0"/>
              <a:t>e.g. ESKOM restructuring from late 1980s</a:t>
            </a:r>
          </a:p>
          <a:p>
            <a:pPr lvl="1"/>
            <a:r>
              <a:rPr lang="en-ZA" dirty="0"/>
              <a:t>freeze expansion in 1990s, </a:t>
            </a:r>
            <a:r>
              <a:rPr lang="en-ZA" dirty="0" err="1"/>
              <a:t>2000s</a:t>
            </a:r>
            <a:endParaRPr lang="en-ZA" dirty="0"/>
          </a:p>
          <a:p>
            <a:pPr lvl="1"/>
            <a:r>
              <a:rPr lang="en-ZA" dirty="0"/>
              <a:t>cut maintenance: 66,000 staff (1984) </a:t>
            </a:r>
            <a:r>
              <a:rPr lang="en-ZA" dirty="0">
                <a:sym typeface="Wingdings" panose="05000000000000000000" pitchFamily="2" charset="2"/>
              </a:rPr>
              <a:t> </a:t>
            </a:r>
            <a:r>
              <a:rPr lang="en-ZA" dirty="0"/>
              <a:t>30,000 (2004)</a:t>
            </a:r>
          </a:p>
          <a:p>
            <a:pPr marL="0" indent="0">
              <a:buNone/>
            </a:pPr>
            <a:endParaRPr lang="en-ZA" dirty="0"/>
          </a:p>
          <a:p>
            <a:pPr marL="400050" lvl="1" indent="0">
              <a:buNone/>
            </a:pPr>
            <a:r>
              <a:rPr lang="en-ZA" sz="2400" dirty="0"/>
              <a:t>= high profits e.g. rose 37% from 2000-2001</a:t>
            </a:r>
          </a:p>
          <a:p>
            <a:pPr marL="400050" lvl="1" indent="0">
              <a:buNone/>
            </a:pPr>
            <a:r>
              <a:rPr lang="en-ZA" sz="2400" dirty="0"/>
              <a:t>= inadequate power supply </a:t>
            </a:r>
          </a:p>
          <a:p>
            <a:pPr marL="400050" lvl="1" indent="0">
              <a:buNone/>
            </a:pPr>
            <a:r>
              <a:rPr lang="en-ZA" sz="2400" dirty="0"/>
              <a:t>= reduced investment</a:t>
            </a:r>
          </a:p>
          <a:p>
            <a:pPr marL="400050" lvl="1" indent="0">
              <a:buNone/>
            </a:pPr>
            <a:r>
              <a:rPr lang="en-ZA" sz="2400" dirty="0"/>
              <a:t>= ballooning debt </a:t>
            </a:r>
          </a:p>
          <a:p>
            <a:endParaRPr lang="en-ZA" dirty="0"/>
          </a:p>
          <a:p>
            <a:pPr lvl="1"/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83BC4C-987B-4913-BE0D-F72A65A69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22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683691F-9948-4F5E-91FB-484541FC7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4349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414C7E-2A81-4469-90C3-12211E4CA1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18937"/>
            <a:ext cx="8518358" cy="5237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Looming fiscal crisis</a:t>
            </a:r>
          </a:p>
          <a:p>
            <a:endParaRPr lang="en-ZA" dirty="0"/>
          </a:p>
          <a:p>
            <a:r>
              <a:rPr lang="en-ZA" dirty="0"/>
              <a:t>“national debt” to cover deficits: currently </a:t>
            </a:r>
            <a:r>
              <a:rPr lang="en-ZA" dirty="0" err="1"/>
              <a:t>R4.3</a:t>
            </a:r>
            <a:r>
              <a:rPr lang="en-ZA" dirty="0"/>
              <a:t> trillion</a:t>
            </a:r>
          </a:p>
          <a:p>
            <a:r>
              <a:rPr lang="en-ZA" dirty="0"/>
              <a:t>costs </a:t>
            </a:r>
            <a:r>
              <a:rPr lang="en-ZA" dirty="0" err="1"/>
              <a:t>R500</a:t>
            </a:r>
            <a:r>
              <a:rPr lang="en-ZA" dirty="0"/>
              <a:t> billion a year</a:t>
            </a:r>
          </a:p>
          <a:p>
            <a:endParaRPr lang="en-ZA" dirty="0"/>
          </a:p>
          <a:p>
            <a:r>
              <a:rPr lang="en-ZA" dirty="0"/>
              <a:t>another </a:t>
            </a:r>
            <a:r>
              <a:rPr lang="en-ZA" dirty="0" err="1"/>
              <a:t>R2</a:t>
            </a:r>
            <a:r>
              <a:rPr lang="en-ZA" dirty="0"/>
              <a:t> trillion of debt sitting in </a:t>
            </a:r>
            <a:r>
              <a:rPr lang="en-ZA" dirty="0" err="1"/>
              <a:t>SOEs</a:t>
            </a:r>
            <a:r>
              <a:rPr lang="en-ZA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2ACE45-40C2-4459-862E-807AA56C7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23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71EB76-3EFF-4784-87BD-70635304C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8698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688CAF-B576-4881-BF1B-04724109C0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106" y="1118937"/>
            <a:ext cx="8039386" cy="4902391"/>
          </a:xfrm>
        </p:spPr>
        <p:txBody>
          <a:bodyPr>
            <a:normAutofit fontScale="92500" lnSpcReduction="10000"/>
          </a:bodyPr>
          <a:lstStyle/>
          <a:p>
            <a:pPr lvl="2"/>
            <a:endParaRPr lang="en-US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lvl="2"/>
            <a:endParaRPr lang="en-ZA" dirty="0"/>
          </a:p>
          <a:p>
            <a:pPr marL="914400" lvl="2" indent="0">
              <a:buNone/>
            </a:pPr>
            <a:r>
              <a:rPr lang="en-ZA" sz="1000" b="1" dirty="0"/>
              <a:t>Source</a:t>
            </a:r>
            <a:r>
              <a:rPr lang="en-ZA" sz="1000" dirty="0"/>
              <a:t>: </a:t>
            </a:r>
            <a:r>
              <a:rPr lang="en-ZA" sz="1000" i="1" dirty="0"/>
              <a:t>Lucien van der Walt, 23 July 2022, “Contextual Discussion: The Current Conjuncture and the Broad Working-Class,” </a:t>
            </a:r>
            <a:r>
              <a:rPr lang="en-ZA" sz="1000" i="1" dirty="0" err="1"/>
              <a:t>Makukhanye</a:t>
            </a:r>
            <a:r>
              <a:rPr lang="en-ZA" sz="1000" i="1" dirty="0"/>
              <a:t> Rural Movement: Strategic Workshop/ </a:t>
            </a:r>
            <a:r>
              <a:rPr lang="en-ZA" sz="1000" i="1" dirty="0" err="1"/>
              <a:t>Khanyisa</a:t>
            </a:r>
            <a:r>
              <a:rPr lang="en-ZA" sz="1000" i="1" dirty="0"/>
              <a:t> Educational and Development Trust, </a:t>
            </a:r>
            <a:r>
              <a:rPr lang="en-ZA" sz="1000" i="1" dirty="0" err="1"/>
              <a:t>Gqeberha</a:t>
            </a:r>
            <a:r>
              <a:rPr lang="en-ZA" sz="1000" dirty="0"/>
              <a:t>.</a:t>
            </a:r>
          </a:p>
          <a:p>
            <a:pPr marL="914400" lvl="2" indent="0">
              <a:buNone/>
            </a:pPr>
            <a:r>
              <a:rPr lang="en-ZA" dirty="0"/>
              <a:t>`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1AC7D-FAFA-4170-A097-8BE885ABE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24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8EF6E5-CEFE-4532-A8A5-042085FF2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8901DC3-B3FD-408F-951C-27282B61F2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1280404"/>
              </p:ext>
            </p:extLst>
          </p:nvPr>
        </p:nvGraphicFramePr>
        <p:xfrm>
          <a:off x="1260165" y="1171694"/>
          <a:ext cx="6623670" cy="4030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8657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54F45F-B4D1-4270-A73A-5FA67FB61B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3137" y="1106905"/>
            <a:ext cx="8710863" cy="51495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b="1" dirty="0"/>
              <a:t>Spending more than earning</a:t>
            </a:r>
          </a:p>
          <a:p>
            <a:r>
              <a:rPr lang="en-US" dirty="0"/>
              <a:t>ballooning welfare demand</a:t>
            </a:r>
          </a:p>
          <a:p>
            <a:r>
              <a:rPr lang="en-US" dirty="0"/>
              <a:t>COVID-19 relief </a:t>
            </a:r>
          </a:p>
          <a:p>
            <a:r>
              <a:rPr lang="en-US" dirty="0"/>
              <a:t>corruption, wastage, litigation </a:t>
            </a:r>
          </a:p>
          <a:p>
            <a:r>
              <a:rPr lang="en-US" dirty="0" err="1"/>
              <a:t>SOE</a:t>
            </a:r>
            <a:r>
              <a:rPr lang="en-US" dirty="0"/>
              <a:t>, municipal bail-outs </a:t>
            </a:r>
          </a:p>
          <a:p>
            <a:r>
              <a:rPr lang="en-US" dirty="0"/>
              <a:t>high executive &amp; politician salaries 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pPr marL="0" indent="0">
              <a:buNone/>
            </a:pPr>
            <a:r>
              <a:rPr lang="en-US" sz="2200" dirty="0"/>
              <a:t>e.g. </a:t>
            </a:r>
            <a:r>
              <a:rPr lang="en-US" sz="2200" dirty="0" err="1"/>
              <a:t>RTMC’s</a:t>
            </a:r>
            <a:r>
              <a:rPr lang="en-US" sz="2200" dirty="0"/>
              <a:t> CEO: </a:t>
            </a:r>
            <a:r>
              <a:rPr lang="en-US" sz="2200" dirty="0" err="1"/>
              <a:t>R9</a:t>
            </a:r>
            <a:r>
              <a:rPr lang="en-US" sz="2200" dirty="0"/>
              <a:t> million (inc. </a:t>
            </a:r>
            <a:r>
              <a:rPr lang="en-US" sz="2200" dirty="0" err="1"/>
              <a:t>R3.7</a:t>
            </a:r>
            <a:r>
              <a:rPr lang="en-US" sz="2200" dirty="0"/>
              <a:t> </a:t>
            </a:r>
            <a:r>
              <a:rPr lang="en-US" sz="2200" dirty="0" err="1"/>
              <a:t>mn</a:t>
            </a:r>
            <a:r>
              <a:rPr lang="en-US" sz="2200" dirty="0"/>
              <a:t> bonus) 2020/21 financial year.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600" b="1" dirty="0"/>
              <a:t>Limited tax revenue </a:t>
            </a:r>
          </a:p>
          <a:p>
            <a:r>
              <a:rPr lang="en-US" dirty="0"/>
              <a:t>corruption/ evasion </a:t>
            </a:r>
          </a:p>
          <a:p>
            <a:r>
              <a:rPr lang="en-US" dirty="0"/>
              <a:t>limited base / prospects</a:t>
            </a:r>
          </a:p>
          <a:p>
            <a:r>
              <a:rPr lang="en-US" dirty="0"/>
              <a:t>low growth </a:t>
            </a:r>
          </a:p>
          <a:p>
            <a:r>
              <a:rPr lang="en-US" dirty="0"/>
              <a:t>need to attract / retain investors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AF3B90-8F47-4B46-B2F3-3640B1F32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25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D6AA6A-F47F-4B7B-80DF-4C6BBB7E2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49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2025AE-0E42-4CBD-B163-6E8547AA8F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9936" y="1101436"/>
            <a:ext cx="8499764" cy="525491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3. The “social partners” are not equals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Interdependent, not equals</a:t>
            </a:r>
          </a:p>
          <a:p>
            <a:endParaRPr lang="en-US" dirty="0"/>
          </a:p>
          <a:p>
            <a:r>
              <a:rPr lang="en-US" dirty="0"/>
              <a:t>Power &amp;  wealth </a:t>
            </a:r>
            <a:r>
              <a:rPr lang="en-US" dirty="0" err="1"/>
              <a:t>centralised</a:t>
            </a:r>
            <a:r>
              <a:rPr lang="en-US" dirty="0"/>
              <a:t> in economic &amp; political elites </a:t>
            </a:r>
          </a:p>
          <a:p>
            <a:pPr marL="0" indent="0">
              <a:buNone/>
            </a:pPr>
            <a:r>
              <a:rPr lang="en-US" dirty="0"/>
              <a:t>	i.e. a “ruling class”</a:t>
            </a:r>
          </a:p>
          <a:p>
            <a:endParaRPr lang="en-US" dirty="0"/>
          </a:p>
          <a:p>
            <a:r>
              <a:rPr lang="en-US" dirty="0"/>
              <a:t>States, corporations have </a:t>
            </a:r>
          </a:p>
          <a:p>
            <a:pPr lvl="1"/>
            <a:r>
              <a:rPr lang="en-US" sz="2200" dirty="0" err="1"/>
              <a:t>Centralised</a:t>
            </a:r>
            <a:r>
              <a:rPr lang="en-US" sz="2200" dirty="0"/>
              <a:t> (top-down) power structures</a:t>
            </a:r>
          </a:p>
          <a:p>
            <a:pPr lvl="1"/>
            <a:r>
              <a:rPr lang="en-US" sz="2200" dirty="0"/>
              <a:t>Vast administrative, coercive, economic resources </a:t>
            </a:r>
          </a:p>
          <a:p>
            <a:pPr lvl="1"/>
            <a:r>
              <a:rPr lang="en-US" sz="2200" dirty="0"/>
              <a:t>Vast incomes e.g. taxation</a:t>
            </a:r>
          </a:p>
          <a:p>
            <a:endParaRPr lang="en-US" dirty="0"/>
          </a:p>
          <a:p>
            <a:r>
              <a:rPr lang="en-US" dirty="0"/>
              <a:t>Few union policy alternatives are adopted</a:t>
            </a:r>
          </a:p>
          <a:p>
            <a:pPr lvl="1"/>
            <a:r>
              <a:rPr lang="en-US" sz="2200" dirty="0"/>
              <a:t>Viability (neo-liberal, SA context) </a:t>
            </a:r>
          </a:p>
          <a:p>
            <a:pPr lvl="1"/>
            <a:r>
              <a:rPr lang="en-US" sz="2200" dirty="0"/>
              <a:t>Power relations</a:t>
            </a:r>
          </a:p>
          <a:p>
            <a:pPr lvl="1"/>
            <a:r>
              <a:rPr lang="en-US" sz="2200" dirty="0"/>
              <a:t>Different class interests</a:t>
            </a: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C31FF6-F8EC-4733-8D4C-80E92B225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26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F84F8C-D523-4CAE-B5A4-168875C5D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1128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6D1003-214B-4E99-94E2-EB7A27A506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7982" y="1028700"/>
            <a:ext cx="8530936" cy="53276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ZA" b="1" dirty="0"/>
              <a:t>4. Social decay and the “neo-liberal subject”</a:t>
            </a:r>
          </a:p>
          <a:p>
            <a:endParaRPr lang="en-ZA" dirty="0"/>
          </a:p>
          <a:p>
            <a:r>
              <a:rPr lang="en-ZA" dirty="0"/>
              <a:t>Flexible labour, outsourcing, competition, job-hunting, poverty</a:t>
            </a:r>
          </a:p>
          <a:p>
            <a:endParaRPr lang="en-ZA" dirty="0"/>
          </a:p>
          <a:p>
            <a:r>
              <a:rPr lang="en-ZA" dirty="0"/>
              <a:t>Weakening of social bonds, mass movements, associational life</a:t>
            </a:r>
          </a:p>
          <a:p>
            <a:endParaRPr lang="en-ZA" dirty="0"/>
          </a:p>
          <a:p>
            <a:r>
              <a:rPr lang="en-ZA" dirty="0"/>
              <a:t>Social decay in township, working-class communities, families</a:t>
            </a:r>
          </a:p>
          <a:p>
            <a:endParaRPr lang="en-ZA" dirty="0"/>
          </a:p>
          <a:p>
            <a:r>
              <a:rPr lang="en-ZA" dirty="0"/>
              <a:t>The isolated “neo-liberal subject” with “friends” and “likes”</a:t>
            </a:r>
          </a:p>
          <a:p>
            <a:endParaRPr lang="en-ZA" dirty="0"/>
          </a:p>
          <a:p>
            <a:r>
              <a:rPr lang="en-ZA" dirty="0"/>
              <a:t>Politics of fear: crisis, short-termism, powerlessness, escapism</a:t>
            </a:r>
          </a:p>
          <a:p>
            <a:pPr marL="57150" indent="0">
              <a:buNone/>
            </a:pPr>
            <a:r>
              <a:rPr lang="en-ZA" dirty="0"/>
              <a:t>‘</a:t>
            </a:r>
          </a:p>
          <a:p>
            <a:r>
              <a:rPr lang="en-ZA" dirty="0"/>
              <a:t>Factionalism, intolerance, rage, mobbing </a:t>
            </a:r>
          </a:p>
          <a:p>
            <a:endParaRPr lang="en-ZA" dirty="0"/>
          </a:p>
          <a:p>
            <a:pPr marL="0" indent="0">
              <a:buNone/>
            </a:pPr>
            <a:endParaRPr lang="en-ZA" b="1" dirty="0"/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EADB0D-E355-4EE9-A267-53AFE3326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27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34290EC-40E2-43EF-8194-B30A0B833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0597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936B5F-1711-4501-B09C-0C3584A21C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9936" y="1049481"/>
            <a:ext cx="8032173" cy="51746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ZA" dirty="0"/>
              <a:t>Media including social media based on 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/>
              <a:t>Managed narratives</a:t>
            </a:r>
          </a:p>
          <a:p>
            <a:endParaRPr lang="en-ZA" dirty="0"/>
          </a:p>
          <a:p>
            <a:r>
              <a:rPr lang="en-ZA" dirty="0"/>
              <a:t>Bad news sells</a:t>
            </a:r>
          </a:p>
          <a:p>
            <a:endParaRPr lang="en-ZA" dirty="0"/>
          </a:p>
          <a:p>
            <a:r>
              <a:rPr lang="en-ZA" dirty="0"/>
              <a:t>“war journalism” </a:t>
            </a:r>
          </a:p>
          <a:p>
            <a:endParaRPr lang="en-ZA" dirty="0"/>
          </a:p>
          <a:p>
            <a:r>
              <a:rPr lang="en-ZA" dirty="0"/>
              <a:t>The blurring op-eds and real news</a:t>
            </a:r>
          </a:p>
          <a:p>
            <a:endParaRPr lang="en-ZA" dirty="0"/>
          </a:p>
          <a:p>
            <a:r>
              <a:rPr lang="en-ZA" dirty="0"/>
              <a:t>Celeb culture</a:t>
            </a:r>
          </a:p>
          <a:p>
            <a:endParaRPr lang="en-ZA" dirty="0"/>
          </a:p>
          <a:p>
            <a:r>
              <a:rPr lang="en-ZA" dirty="0"/>
              <a:t>“Woke” capitalism </a:t>
            </a:r>
          </a:p>
          <a:p>
            <a:endParaRPr lang="en-ZA" dirty="0"/>
          </a:p>
          <a:p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C33265-4D78-49F9-834C-224AAEE61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28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25D455-219E-4E0A-ACB1-927481882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344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A93AD8-B4C3-434F-A1B2-CABF8BFFE1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6027" y="1111827"/>
            <a:ext cx="8437417" cy="52445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ZA" b="1" dirty="0"/>
              <a:t>5. Problems in the unions: coverage</a:t>
            </a:r>
            <a:endParaRPr lang="en-ZA" dirty="0"/>
          </a:p>
          <a:p>
            <a:r>
              <a:rPr lang="en-ZA" dirty="0"/>
              <a:t>Stagnating  numbers</a:t>
            </a:r>
          </a:p>
          <a:p>
            <a:pPr lvl="1"/>
            <a:endParaRPr lang="en-ZA" dirty="0"/>
          </a:p>
          <a:p>
            <a:r>
              <a:rPr lang="en-ZA" i="1" dirty="0"/>
              <a:t>Absolute</a:t>
            </a:r>
            <a:r>
              <a:rPr lang="en-ZA" dirty="0"/>
              <a:t> numbers steady but a declining </a:t>
            </a:r>
            <a:r>
              <a:rPr lang="en-ZA" i="1" dirty="0"/>
              <a:t>proportion </a:t>
            </a:r>
            <a:r>
              <a:rPr lang="en-ZA" dirty="0"/>
              <a:t>of workers</a:t>
            </a:r>
          </a:p>
          <a:p>
            <a:endParaRPr lang="en-ZA" dirty="0"/>
          </a:p>
          <a:p>
            <a:r>
              <a:rPr lang="en-ZA" dirty="0"/>
              <a:t>Losses hidden by expansion in new areas</a:t>
            </a:r>
          </a:p>
          <a:p>
            <a:endParaRPr lang="en-ZA" dirty="0"/>
          </a:p>
          <a:p>
            <a:pPr marL="57150" indent="0">
              <a:buNone/>
            </a:pPr>
            <a:r>
              <a:rPr lang="en-ZA" dirty="0"/>
              <a:t>	e.g. private sector: factories, shops, textiles</a:t>
            </a:r>
          </a:p>
          <a:p>
            <a:pPr marL="57150" indent="0">
              <a:buNone/>
            </a:pPr>
            <a:r>
              <a:rPr lang="en-ZA" dirty="0"/>
              <a:t>	e.g. universities, municipalities </a:t>
            </a:r>
          </a:p>
          <a:p>
            <a:pPr marL="1771650" lvl="4" indent="0">
              <a:buNone/>
            </a:pPr>
            <a:r>
              <a:rPr lang="en-ZA" dirty="0"/>
              <a:t>e.</a:t>
            </a:r>
          </a:p>
          <a:p>
            <a:pPr marL="457200" lvl="1" indent="0">
              <a:buNone/>
            </a:pPr>
            <a:endParaRPr lang="en-ZA" dirty="0"/>
          </a:p>
          <a:p>
            <a:pPr marL="400050"/>
            <a:r>
              <a:rPr lang="en-ZA" dirty="0"/>
              <a:t>Huge gaps e.g. farms</a:t>
            </a:r>
          </a:p>
          <a:p>
            <a:endParaRPr lang="en-ZA" dirty="0"/>
          </a:p>
          <a:p>
            <a:r>
              <a:rPr lang="en-ZA" dirty="0"/>
              <a:t>Splits and realignments: redividing the “cake,” poaching</a:t>
            </a:r>
          </a:p>
          <a:p>
            <a:endParaRPr lang="en-ZA" dirty="0"/>
          </a:p>
          <a:p>
            <a:r>
              <a:rPr lang="en-ZA" dirty="0"/>
              <a:t>70% remain outside unions</a:t>
            </a:r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326756-707B-46B3-A3F5-98DAD1611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29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7004EB-DD3E-4B19-8EF2-86430C1B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117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715B950-187B-47DA-A114-C81F7C42D7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900" y="1080655"/>
            <a:ext cx="8593282" cy="4940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b="1" dirty="0"/>
              <a:t>6. Problems in the unions: mission drift</a:t>
            </a:r>
          </a:p>
          <a:p>
            <a:pPr marL="0" indent="0">
              <a:buNone/>
            </a:pPr>
            <a:endParaRPr lang="en-ZA" b="1" dirty="0"/>
          </a:p>
          <a:p>
            <a:r>
              <a:rPr lang="en-ZA" dirty="0"/>
              <a:t>Factionalism: resource battles, spill-over of party battles</a:t>
            </a:r>
          </a:p>
          <a:p>
            <a:endParaRPr lang="en-ZA" dirty="0"/>
          </a:p>
          <a:p>
            <a:r>
              <a:rPr lang="en-ZA" dirty="0"/>
              <a:t>Tails wagging dogs: investment companies</a:t>
            </a:r>
          </a:p>
          <a:p>
            <a:endParaRPr lang="en-ZA" dirty="0"/>
          </a:p>
          <a:p>
            <a:pPr marL="0" indent="0">
              <a:buNone/>
            </a:pPr>
            <a:r>
              <a:rPr lang="en-ZA" dirty="0"/>
              <a:t>The above show unions enmeshed in parties, state, business </a:t>
            </a:r>
          </a:p>
          <a:p>
            <a:pPr marL="0" indent="0">
              <a:buNone/>
            </a:pPr>
            <a:r>
              <a:rPr lang="en-ZA" dirty="0"/>
              <a:t>  	= losing autonomy </a:t>
            </a:r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7E7D3A-0E9E-472D-8979-F13BC31C0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30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90EAA3-352C-46FB-9811-C3B99A4C6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5004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D01575-5809-4750-9D0F-22E8CA149B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456" y="1101436"/>
            <a:ext cx="7837036" cy="4919892"/>
          </a:xfrm>
        </p:spPr>
        <p:txBody>
          <a:bodyPr>
            <a:normAutofit fontScale="92500" lnSpcReduction="20000"/>
          </a:bodyPr>
          <a:lstStyle/>
          <a:p>
            <a:r>
              <a:rPr lang="en-ZA" dirty="0"/>
              <a:t>Violence between workers/ unions vs workers’ unity </a:t>
            </a:r>
          </a:p>
          <a:p>
            <a:pPr marL="0" indent="0">
              <a:buNone/>
            </a:pPr>
            <a:r>
              <a:rPr lang="en-ZA" dirty="0"/>
              <a:t> = most strike violence is against other workers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/>
              <a:t>Decline of political tolerance vs workers’ own loyalties </a:t>
            </a:r>
          </a:p>
          <a:p>
            <a:pPr lvl="1"/>
            <a:r>
              <a:rPr lang="en-ZA" dirty="0"/>
              <a:t>e.g. COSATU actions around ANC/ Zuma vs COPE/ Mbeki</a:t>
            </a:r>
          </a:p>
          <a:p>
            <a:endParaRPr lang="en-ZA" dirty="0"/>
          </a:p>
          <a:p>
            <a:r>
              <a:rPr lang="en-ZA" dirty="0"/>
              <a:t>Reflect divides in working-class</a:t>
            </a:r>
          </a:p>
          <a:p>
            <a:pPr lvl="1"/>
            <a:r>
              <a:rPr lang="en-ZA" dirty="0"/>
              <a:t>Age</a:t>
            </a:r>
          </a:p>
          <a:p>
            <a:pPr lvl="1"/>
            <a:r>
              <a:rPr lang="en-ZA" dirty="0"/>
              <a:t>Gender </a:t>
            </a:r>
          </a:p>
          <a:p>
            <a:pPr lvl="1"/>
            <a:r>
              <a:rPr lang="en-ZA" dirty="0"/>
              <a:t>Politics </a:t>
            </a:r>
          </a:p>
          <a:p>
            <a:pPr lvl="1"/>
            <a:r>
              <a:rPr lang="en-ZA" dirty="0"/>
              <a:t>Race </a:t>
            </a:r>
          </a:p>
          <a:p>
            <a:pPr lvl="1"/>
            <a:r>
              <a:rPr lang="en-ZA" dirty="0"/>
              <a:t>Skill / jobs </a:t>
            </a:r>
          </a:p>
          <a:p>
            <a:pPr lvl="1"/>
            <a:r>
              <a:rPr lang="en-ZA" dirty="0"/>
              <a:t>etc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/>
              <a:t>	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4F342D-99D4-4C4A-83D3-629ABEB6E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31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C3F433-D718-4AB3-B613-E5D4F75B8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357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635EA8-E504-4769-9BC9-97B9F00D4D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997527"/>
            <a:ext cx="8003291" cy="5023801"/>
          </a:xfrm>
        </p:spPr>
        <p:txBody>
          <a:bodyPr>
            <a:normAutofit fontScale="92500" lnSpcReduction="20000"/>
          </a:bodyPr>
          <a:lstStyle/>
          <a:p>
            <a:r>
              <a:rPr lang="en-ZA" sz="2600" dirty="0"/>
              <a:t>Decline of workers’ control in unions </a:t>
            </a:r>
          </a:p>
          <a:p>
            <a:pPr lvl="1"/>
            <a:endParaRPr lang="en-ZA" dirty="0"/>
          </a:p>
          <a:p>
            <a:pPr lvl="1"/>
            <a:r>
              <a:rPr lang="en-ZA" sz="2400" dirty="0"/>
              <a:t>Alienation, cynicism </a:t>
            </a:r>
          </a:p>
          <a:p>
            <a:pPr lvl="1"/>
            <a:r>
              <a:rPr lang="en-ZA" sz="2400" dirty="0"/>
              <a:t>Corruption </a:t>
            </a:r>
          </a:p>
          <a:p>
            <a:pPr lvl="1"/>
            <a:r>
              <a:rPr lang="en-ZA" sz="2400" dirty="0"/>
              <a:t>Loss of hope </a:t>
            </a:r>
          </a:p>
          <a:p>
            <a:pPr lvl="1"/>
            <a:r>
              <a:rPr lang="en-ZA" sz="2400" dirty="0"/>
              <a:t>Weakness: it is not “efficient”</a:t>
            </a:r>
          </a:p>
          <a:p>
            <a:pPr marL="457200" lvl="1" indent="0">
              <a:buNone/>
            </a:pPr>
            <a:endParaRPr lang="en-ZA" dirty="0"/>
          </a:p>
          <a:p>
            <a:pPr marL="457200" lvl="1" indent="0">
              <a:buNone/>
            </a:pPr>
            <a:endParaRPr lang="en-ZA" dirty="0"/>
          </a:p>
          <a:p>
            <a:pPr marL="57150" indent="0">
              <a:buNone/>
            </a:pPr>
            <a:r>
              <a:rPr lang="en-ZA" dirty="0"/>
              <a:t>State and corporate “logic” </a:t>
            </a:r>
          </a:p>
          <a:p>
            <a:pPr marL="57150" indent="0">
              <a:buNone/>
            </a:pPr>
            <a:r>
              <a:rPr lang="en-ZA" dirty="0"/>
              <a:t>= top-down,  centralised, elitist</a:t>
            </a:r>
          </a:p>
          <a:p>
            <a:pPr marL="57150" indent="0">
              <a:buNone/>
            </a:pPr>
            <a:r>
              <a:rPr lang="en-ZA" dirty="0"/>
              <a:t>= minority rules society </a:t>
            </a:r>
          </a:p>
          <a:p>
            <a:endParaRPr lang="en-ZA" dirty="0"/>
          </a:p>
          <a:p>
            <a:pPr marL="0" indent="0">
              <a:buNone/>
            </a:pPr>
            <a:r>
              <a:rPr lang="en-ZA" dirty="0"/>
              <a:t>Union “logic”: bottom-up, decentralised, “popular”</a:t>
            </a:r>
          </a:p>
          <a:p>
            <a:pPr marL="0" indent="0">
              <a:buNone/>
            </a:pPr>
            <a:r>
              <a:rPr lang="en-ZA" dirty="0"/>
              <a:t>= part of society, majority </a:t>
            </a:r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7AB53E-8F79-40EA-920E-11BCBC731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32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957BF1-9037-4A08-90BA-E52BFDD8E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4084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B01C06-970E-402E-9D6E-EFAE30A4F0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0165" y="1080654"/>
            <a:ext cx="8370232" cy="52756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b="1" dirty="0"/>
              <a:t>7. Problems in the unions: growing isolation</a:t>
            </a:r>
          </a:p>
          <a:p>
            <a:pPr marL="0" indent="0">
              <a:buNone/>
            </a:pPr>
            <a:endParaRPr lang="en-ZA" b="1" dirty="0"/>
          </a:p>
          <a:p>
            <a:r>
              <a:rPr lang="en-ZA" dirty="0"/>
              <a:t>Unions only organise part of broader working-class</a:t>
            </a:r>
          </a:p>
          <a:p>
            <a:pPr lvl="1"/>
            <a:endParaRPr lang="en-ZA" dirty="0"/>
          </a:p>
          <a:p>
            <a:pPr lvl="1"/>
            <a:r>
              <a:rPr lang="en-ZA" dirty="0"/>
              <a:t>Non-union workers </a:t>
            </a:r>
          </a:p>
          <a:p>
            <a:pPr lvl="1"/>
            <a:r>
              <a:rPr lang="en-ZA" dirty="0"/>
              <a:t>Unemployed workers</a:t>
            </a:r>
          </a:p>
          <a:p>
            <a:pPr lvl="1"/>
            <a:r>
              <a:rPr lang="en-ZA" dirty="0"/>
              <a:t>Workers’ communities, families </a:t>
            </a:r>
          </a:p>
          <a:p>
            <a:endParaRPr lang="en-ZA" dirty="0"/>
          </a:p>
          <a:p>
            <a:r>
              <a:rPr lang="en-ZA" dirty="0"/>
              <a:t>Little impact on the public sphere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F0F59A-C0F3-44B1-A69E-9E91D49B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33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F0B87B6-A4FE-40B4-A260-26F01448E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033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F34618-579E-4DA9-8B9B-700CAFF45F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6418" y="1132609"/>
            <a:ext cx="8203979" cy="50915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/>
              <a:t>Public trust deficit: </a:t>
            </a:r>
          </a:p>
          <a:p>
            <a:pPr marL="0" indent="0">
              <a:buNone/>
            </a:pPr>
            <a:endParaRPr lang="en-ZA" i="1" dirty="0"/>
          </a:p>
          <a:p>
            <a:pPr marL="0" indent="0">
              <a:buNone/>
            </a:pPr>
            <a:r>
              <a:rPr lang="en-ZA" dirty="0"/>
              <a:t>Public trust in unions dropped to 29% (</a:t>
            </a:r>
            <a:r>
              <a:rPr lang="en-ZA" dirty="0" err="1"/>
              <a:t>HSRC</a:t>
            </a:r>
            <a:r>
              <a:rPr lang="en-ZA" dirty="0"/>
              <a:t> report, 2013)</a:t>
            </a:r>
          </a:p>
          <a:p>
            <a:pPr lvl="1"/>
            <a:r>
              <a:rPr lang="en-ZA" dirty="0"/>
              <a:t>Only 53% of Coloureds</a:t>
            </a:r>
          </a:p>
          <a:p>
            <a:pPr lvl="1"/>
            <a:r>
              <a:rPr lang="en-ZA" dirty="0"/>
              <a:t>Only 35% of black Africans </a:t>
            </a:r>
          </a:p>
          <a:p>
            <a:pPr lvl="1"/>
            <a:r>
              <a:rPr lang="en-ZA" dirty="0"/>
              <a:t>Only 40% of “lower class”</a:t>
            </a:r>
          </a:p>
          <a:p>
            <a:pPr lvl="1"/>
            <a:r>
              <a:rPr lang="en-ZA" dirty="0"/>
              <a:t>Only 53% of Coloureds 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/>
              <a:t>(Only politicians fared worse: 21%)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5C835C-BF72-408E-A35B-D621848AE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34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3CEDB8-1534-48A9-B131-B517FFCC5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272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25BE4C6-8341-4C17-B33D-71D0AD88D3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4628" y="1111827"/>
            <a:ext cx="8140456" cy="5244523"/>
          </a:xfrm>
        </p:spPr>
        <p:txBody>
          <a:bodyPr>
            <a:normAutofit lnSpcReduction="10000"/>
          </a:bodyPr>
          <a:lstStyle/>
          <a:p>
            <a:r>
              <a:rPr lang="en-ZA" dirty="0"/>
              <a:t>But alliances, outreach, public image all in dire state:</a:t>
            </a:r>
          </a:p>
          <a:p>
            <a:pPr lvl="1"/>
            <a:endParaRPr lang="en-ZA" dirty="0"/>
          </a:p>
          <a:p>
            <a:pPr lvl="1"/>
            <a:r>
              <a:rPr lang="en-ZA" dirty="0"/>
              <a:t>Corruption scandals, factionalism</a:t>
            </a:r>
          </a:p>
          <a:p>
            <a:pPr lvl="1"/>
            <a:endParaRPr lang="en-ZA" dirty="0"/>
          </a:p>
          <a:p>
            <a:pPr lvl="1"/>
            <a:r>
              <a:rPr lang="en-ZA" dirty="0"/>
              <a:t>Strikes that alienate </a:t>
            </a:r>
          </a:p>
          <a:p>
            <a:pPr marL="457200" lvl="1" indent="0">
              <a:buNone/>
            </a:pPr>
            <a:r>
              <a:rPr lang="en-ZA" dirty="0"/>
              <a:t>	     e.g. the ambulance story</a:t>
            </a:r>
          </a:p>
          <a:p>
            <a:pPr marL="457200" lvl="1" indent="0">
              <a:buNone/>
            </a:pPr>
            <a:r>
              <a:rPr lang="en-ZA" dirty="0"/>
              <a:t>	     e.g. municipal services </a:t>
            </a:r>
          </a:p>
          <a:p>
            <a:pPr marL="457200" lvl="1" indent="0">
              <a:buNone/>
            </a:pPr>
            <a:r>
              <a:rPr lang="en-ZA" dirty="0"/>
              <a:t>	     e.g. ESKOM</a:t>
            </a:r>
          </a:p>
          <a:p>
            <a:pPr lvl="1"/>
            <a:endParaRPr lang="en-ZA" dirty="0"/>
          </a:p>
          <a:p>
            <a:pPr lvl="1"/>
            <a:r>
              <a:rPr lang="en-ZA" dirty="0"/>
              <a:t>Minimal alliances around </a:t>
            </a:r>
          </a:p>
          <a:p>
            <a:pPr marL="914400" lvl="2" indent="0">
              <a:buNone/>
            </a:pPr>
            <a:r>
              <a:rPr lang="en-ZA" dirty="0"/>
              <a:t>e.g. township conditions </a:t>
            </a:r>
          </a:p>
          <a:p>
            <a:pPr lvl="2"/>
            <a:endParaRPr lang="en-ZA" dirty="0"/>
          </a:p>
          <a:p>
            <a:pPr lvl="1"/>
            <a:r>
              <a:rPr lang="en-ZA" dirty="0"/>
              <a:t>Image of undue closeness to government </a:t>
            </a:r>
          </a:p>
          <a:p>
            <a:pPr lvl="1"/>
            <a:endParaRPr lang="en-ZA" dirty="0"/>
          </a:p>
          <a:p>
            <a:pPr lvl="1"/>
            <a:r>
              <a:rPr lang="en-ZA" dirty="0"/>
              <a:t>Minimal media work </a:t>
            </a:r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BE9915-C732-4732-91CC-ED6FB7980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35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F038937-AA6C-453B-950A-E3D9A2377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88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60AC9B-0FF0-4F74-A333-22EE04146D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3064" y="1028700"/>
            <a:ext cx="7847427" cy="49926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ZA" b="1" dirty="0"/>
              <a:t>7. Problems in the unions: the loss of a vision</a:t>
            </a:r>
          </a:p>
          <a:p>
            <a:pPr marL="0" indent="0">
              <a:buNone/>
            </a:pPr>
            <a:endParaRPr lang="en-ZA" b="1" dirty="0"/>
          </a:p>
          <a:p>
            <a:r>
              <a:rPr lang="en-ZA" dirty="0"/>
              <a:t>Impractical &amp; ignored proposals (see earlier)</a:t>
            </a:r>
          </a:p>
          <a:p>
            <a:endParaRPr lang="en-ZA" dirty="0"/>
          </a:p>
          <a:p>
            <a:r>
              <a:rPr lang="en-ZA" dirty="0"/>
              <a:t>Challenges of new systems e.g. </a:t>
            </a:r>
            <a:r>
              <a:rPr lang="en-ZA" dirty="0" err="1"/>
              <a:t>4IR</a:t>
            </a:r>
            <a:r>
              <a:rPr lang="en-ZA" dirty="0"/>
              <a:t> </a:t>
            </a:r>
          </a:p>
          <a:p>
            <a:pPr marL="0" indent="0">
              <a:buNone/>
            </a:pPr>
            <a:endParaRPr lang="en-ZA" dirty="0"/>
          </a:p>
          <a:p>
            <a:pPr lvl="1"/>
            <a:r>
              <a:rPr lang="en-ZA" dirty="0"/>
              <a:t>Design and application of new technology is not neutral</a:t>
            </a:r>
          </a:p>
          <a:p>
            <a:pPr lvl="1"/>
            <a:r>
              <a:rPr lang="en-ZA" dirty="0"/>
              <a:t>Unions usually struggle to negotiate technological change </a:t>
            </a:r>
          </a:p>
          <a:p>
            <a:endParaRPr lang="en-ZA" dirty="0"/>
          </a:p>
          <a:p>
            <a:r>
              <a:rPr lang="en-ZA" dirty="0"/>
              <a:t>Crisis of “left” as “enabling state” vanishes</a:t>
            </a:r>
          </a:p>
          <a:p>
            <a:endParaRPr lang="en-ZA" dirty="0"/>
          </a:p>
          <a:p>
            <a:r>
              <a:rPr lang="en-ZA" dirty="0"/>
              <a:t>The smaller efforts no longer fit any obvious grand goal, future, new system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pPr marL="0" indent="0">
              <a:buNone/>
            </a:pPr>
            <a:endParaRPr lang="en-ZA" b="1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65DA31-D160-4132-875A-B22395899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36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5A9F13-AFEA-461B-9F3D-051789934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275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BAC1A1-00E4-4D2B-B77E-D1DCC95FA8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7358" y="1034716"/>
            <a:ext cx="8123039" cy="52152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sz="2200" b="1" dirty="0"/>
              <a:t>A “long march” to (re)build unions</a:t>
            </a:r>
          </a:p>
          <a:p>
            <a:pPr marL="0" indent="0">
              <a:buNone/>
            </a:pPr>
            <a:endParaRPr lang="en-ZA" sz="2200" b="1" dirty="0"/>
          </a:p>
          <a:p>
            <a:r>
              <a:rPr lang="en-ZA" sz="2200" b="1" dirty="0"/>
              <a:t>Rebuild and revitalise</a:t>
            </a:r>
          </a:p>
          <a:p>
            <a:pPr lvl="1"/>
            <a:r>
              <a:rPr lang="en-ZA" sz="2200" dirty="0"/>
              <a:t>Organise the unorganised: don’t redivide the cake </a:t>
            </a:r>
          </a:p>
          <a:p>
            <a:pPr lvl="1"/>
            <a:r>
              <a:rPr lang="en-ZA" sz="2200" dirty="0"/>
              <a:t>Autonomy from business, party system, state</a:t>
            </a:r>
          </a:p>
          <a:p>
            <a:pPr lvl="1"/>
            <a:r>
              <a:rPr lang="en-ZA" sz="2200" dirty="0"/>
              <a:t>Debate and political tolerance </a:t>
            </a:r>
          </a:p>
          <a:p>
            <a:pPr lvl="1"/>
            <a:r>
              <a:rPr lang="en-ZA" sz="2200" dirty="0"/>
              <a:t>Alternative mass media incl. social media, video</a:t>
            </a:r>
          </a:p>
          <a:p>
            <a:pPr marL="457200" lvl="1" indent="0">
              <a:buNone/>
            </a:pPr>
            <a:endParaRPr lang="en-ZA" sz="2200" dirty="0"/>
          </a:p>
          <a:p>
            <a:r>
              <a:rPr lang="en-ZA" sz="2200" b="1" dirty="0"/>
              <a:t> Rebuild union-community alliances</a:t>
            </a:r>
          </a:p>
          <a:p>
            <a:pPr lvl="1"/>
            <a:r>
              <a:rPr lang="en-ZA" sz="2200" dirty="0"/>
              <a:t>Anti-corruption: ethical politics</a:t>
            </a:r>
          </a:p>
          <a:p>
            <a:pPr lvl="1"/>
            <a:r>
              <a:rPr lang="en-ZA" sz="2200" dirty="0"/>
              <a:t>Respect your neighbours</a:t>
            </a:r>
          </a:p>
          <a:p>
            <a:pPr lvl="1"/>
            <a:r>
              <a:rPr lang="en-ZA" sz="2200" dirty="0"/>
              <a:t>Win-win actions</a:t>
            </a:r>
          </a:p>
          <a:p>
            <a:pPr lvl="1"/>
            <a:r>
              <a:rPr lang="en-ZA" sz="2200" dirty="0"/>
              <a:t>Self-help e.g. clean-ups </a:t>
            </a:r>
          </a:p>
          <a:p>
            <a:pPr lvl="1"/>
            <a:r>
              <a:rPr lang="en-ZA" sz="2200" dirty="0"/>
              <a:t>Alternative institutions e.g. clinics, halls, co-op</a:t>
            </a:r>
          </a:p>
          <a:p>
            <a:pPr lvl="1"/>
            <a:endParaRPr lang="en-ZA" sz="2200" dirty="0"/>
          </a:p>
          <a:p>
            <a:pPr lvl="1"/>
            <a:endParaRPr lang="en-ZA" sz="2200" dirty="0"/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2C81F8-EE3D-4332-A7FC-9DB5A2030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37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C51046-4719-4874-AF6B-AABAC89C2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Prospects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4823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27644" y="1215736"/>
            <a:ext cx="7859156" cy="5140614"/>
          </a:xfrm>
        </p:spPr>
        <p:txBody>
          <a:bodyPr>
            <a:normAutofit/>
          </a:bodyPr>
          <a:lstStyle/>
          <a:p>
            <a:r>
              <a:rPr lang="en-ZA" sz="2200" b="1" dirty="0"/>
              <a:t>In unions and communities, foster</a:t>
            </a:r>
          </a:p>
          <a:p>
            <a:pPr lvl="1"/>
            <a:r>
              <a:rPr lang="en-ZA" sz="2200" dirty="0"/>
              <a:t>Solidarity and humanity</a:t>
            </a:r>
          </a:p>
          <a:p>
            <a:pPr lvl="1"/>
            <a:r>
              <a:rPr lang="en-ZA" sz="2200" dirty="0"/>
              <a:t>Ethical, caring interpersonal relations</a:t>
            </a:r>
          </a:p>
          <a:p>
            <a:pPr lvl="1"/>
            <a:r>
              <a:rPr lang="en-ZA" sz="2200" dirty="0"/>
              <a:t>Associational life, self-governance, self-reliance</a:t>
            </a:r>
          </a:p>
          <a:p>
            <a:pPr lvl="1"/>
            <a:r>
              <a:rPr lang="en-ZA" sz="2200" dirty="0"/>
              <a:t>Education, including vocational</a:t>
            </a:r>
          </a:p>
          <a:p>
            <a:pPr lvl="1"/>
            <a:endParaRPr lang="en-ZA" sz="2200" dirty="0"/>
          </a:p>
          <a:p>
            <a:r>
              <a:rPr lang="en-ZA" sz="2200" dirty="0"/>
              <a:t>Building a “counter-power”</a:t>
            </a:r>
          </a:p>
          <a:p>
            <a:endParaRPr lang="en-ZA" sz="2200" dirty="0"/>
          </a:p>
          <a:p>
            <a:r>
              <a:rPr lang="en-ZA" sz="2200" dirty="0"/>
              <a:t>Prefiguration: be the change you want to see</a:t>
            </a:r>
          </a:p>
          <a:p>
            <a:pPr marL="914400" lvl="2" indent="0">
              <a:buNone/>
            </a:pPr>
            <a:endParaRPr lang="en-ZA" sz="1900" dirty="0"/>
          </a:p>
          <a:p>
            <a:pPr lvl="1"/>
            <a:endParaRPr lang="en-ZA" sz="2200" dirty="0"/>
          </a:p>
          <a:p>
            <a:pPr lvl="1"/>
            <a:endParaRPr lang="en-ZA" sz="1800" dirty="0"/>
          </a:p>
          <a:p>
            <a:pPr lvl="1"/>
            <a:endParaRPr lang="en-ZA" sz="2200" dirty="0"/>
          </a:p>
          <a:p>
            <a:endParaRPr lang="en-ZA" dirty="0"/>
          </a:p>
          <a:p>
            <a:endParaRPr lang="en-Z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38</a:t>
            </a:fld>
            <a:endParaRPr lang="en-ZA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5748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31F598-8646-45FB-8B20-0F36B22AF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6027" y="1205345"/>
            <a:ext cx="8453278" cy="5363897"/>
          </a:xfrm>
        </p:spPr>
        <p:txBody>
          <a:bodyPr>
            <a:normAutofit/>
          </a:bodyPr>
          <a:lstStyle/>
          <a:p>
            <a:r>
              <a:rPr lang="en-ZA" sz="2200" dirty="0"/>
              <a:t>Mass job creation, reindustrialisation</a:t>
            </a:r>
          </a:p>
          <a:p>
            <a:pPr lvl="1"/>
            <a:r>
              <a:rPr lang="en-ZA" sz="2200" dirty="0"/>
              <a:t>Not grants, “delivery,” dependence </a:t>
            </a:r>
          </a:p>
          <a:p>
            <a:pPr lvl="1"/>
            <a:r>
              <a:rPr lang="en-ZA" sz="2200" dirty="0"/>
              <a:t>Decent, secure work </a:t>
            </a:r>
          </a:p>
          <a:p>
            <a:endParaRPr lang="en-ZA" sz="2200" dirty="0"/>
          </a:p>
          <a:p>
            <a:r>
              <a:rPr lang="en-ZA" sz="2200" dirty="0"/>
              <a:t>Phase out the township system, low-grade education </a:t>
            </a:r>
          </a:p>
          <a:p>
            <a:endParaRPr lang="en-ZA" sz="2200" dirty="0"/>
          </a:p>
          <a:p>
            <a:r>
              <a:rPr lang="en-ZA" sz="2200" dirty="0"/>
              <a:t>Extend real working-class control over economy, society </a:t>
            </a:r>
          </a:p>
          <a:p>
            <a:endParaRPr lang="en-ZA" sz="2200" dirty="0"/>
          </a:p>
          <a:p>
            <a:pPr lvl="1"/>
            <a:endParaRPr lang="en-ZA" sz="3200" dirty="0"/>
          </a:p>
          <a:p>
            <a:pPr marL="914400" lvl="2" indent="0">
              <a:buNone/>
            </a:pPr>
            <a:endParaRPr lang="en-ZA" sz="3200" dirty="0"/>
          </a:p>
          <a:p>
            <a:endParaRPr lang="en-ZA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E9A27C-184A-4648-A748-B9DB05E9E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39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821611-FE25-490B-A81E-9E19E962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big picture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731397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BCD34C-0565-435E-B76F-F95CDEE22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591" y="987136"/>
            <a:ext cx="8172805" cy="536921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Union density </a:t>
            </a:r>
          </a:p>
          <a:p>
            <a:r>
              <a:rPr lang="en-ZA" dirty="0"/>
              <a:t>Southern Africa: J. Visser, 2019, </a:t>
            </a:r>
            <a:r>
              <a:rPr lang="en-ZA" i="1" dirty="0"/>
              <a:t>Trade Unions in the Balance</a:t>
            </a:r>
            <a:r>
              <a:rPr lang="en-ZA" dirty="0"/>
              <a:t>, ILO </a:t>
            </a:r>
            <a:r>
              <a:rPr lang="en-ZA" dirty="0" err="1"/>
              <a:t>ACTRAV</a:t>
            </a:r>
            <a:r>
              <a:rPr lang="en-ZA" dirty="0"/>
              <a:t> Working Paper, ILO: Geneva, esp. pp. 14-16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/>
              <a:t>South Africa: ILO, "Statistics on union membership," online at </a:t>
            </a:r>
            <a:r>
              <a:rPr lang="en-ZA" dirty="0">
                <a:hlinkClick r:id="rId2"/>
              </a:rPr>
              <a:t>https://ilostat.ilo.org/topics/union-membership/</a:t>
            </a:r>
            <a:r>
              <a:rPr lang="en-ZA" dirty="0"/>
              <a:t>,  accessed 14 June 2022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Unions and wage premiums</a:t>
            </a:r>
          </a:p>
          <a:p>
            <a:r>
              <a:rPr lang="en-ZA" dirty="0" err="1"/>
              <a:t>K.F</a:t>
            </a:r>
            <a:r>
              <a:rPr lang="en-ZA" dirty="0"/>
              <a:t>. Butcher &amp; C.E. Rouse, 2001, "Wage Effects Of Unions And Industrial Councils In South Africa," </a:t>
            </a:r>
            <a:r>
              <a:rPr lang="en-ZA" i="1" dirty="0"/>
              <a:t>Industrial &amp; </a:t>
            </a:r>
            <a:r>
              <a:rPr lang="en-ZA" i="1" dirty="0" err="1"/>
              <a:t>Labor</a:t>
            </a:r>
            <a:r>
              <a:rPr lang="en-ZA" i="1" dirty="0"/>
              <a:t> Relations Review</a:t>
            </a:r>
            <a:r>
              <a:rPr lang="en-ZA" dirty="0"/>
              <a:t>, vol. 54, no. 2, pp. 349-374</a:t>
            </a:r>
          </a:p>
          <a:p>
            <a:endParaRPr lang="en-ZA" dirty="0"/>
          </a:p>
          <a:p>
            <a:r>
              <a:rPr lang="en-ZA" dirty="0"/>
              <a:t>C. van der Westhuizen, H. </a:t>
            </a:r>
            <a:r>
              <a:rPr lang="en-ZA" dirty="0" err="1"/>
              <a:t>Bhorat</a:t>
            </a:r>
            <a:r>
              <a:rPr lang="en-ZA" dirty="0"/>
              <a:t> &amp; S. Goga, 28 May 2013, “How Much Do Unions and Bargaining Councils Elevate Wages?,” </a:t>
            </a:r>
            <a:r>
              <a:rPr lang="en-ZA" i="1" dirty="0" err="1"/>
              <a:t>Econ3x3</a:t>
            </a:r>
            <a:r>
              <a:rPr lang="en-ZA" dirty="0"/>
              <a:t>, online at </a:t>
            </a:r>
            <a:r>
              <a:rPr lang="en-ZA" dirty="0">
                <a:hlinkClick r:id="rId3"/>
              </a:rPr>
              <a:t>http://www.econ3x3.org/article/how-much-do-unions-and-bargaining-councils-elevate-wages</a:t>
            </a:r>
            <a:r>
              <a:rPr lang="en-ZA" dirty="0"/>
              <a:t>,  accessed 14 June 2022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ZA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212622-7BDE-4F1D-8131-5EA4B5DF4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40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14AEEC-B64B-4EF5-94C6-025BC0F37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271330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C9B3B0-A45D-4419-A953-044D206CF6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718" y="1039091"/>
            <a:ext cx="7868209" cy="4982237"/>
          </a:xfrm>
        </p:spPr>
        <p:txBody>
          <a:bodyPr/>
          <a:lstStyle/>
          <a:p>
            <a:pPr marL="0" indent="0">
              <a:buNone/>
            </a:pPr>
            <a:r>
              <a:rPr lang="en-ZA" sz="1900" b="1" dirty="0"/>
              <a:t>Wage trends cited</a:t>
            </a:r>
          </a:p>
          <a:p>
            <a:r>
              <a:rPr lang="en-ZA" sz="1900" dirty="0"/>
              <a:t>T. </a:t>
            </a:r>
            <a:r>
              <a:rPr lang="en-ZA" sz="1900" dirty="0" err="1"/>
              <a:t>Elsley</a:t>
            </a:r>
            <a:r>
              <a:rPr lang="en-ZA" sz="1900" dirty="0"/>
              <a:t> &amp; G. Mthethwa, 2014, “Wage Determination in South Africa since 1994,” </a:t>
            </a:r>
            <a:r>
              <a:rPr lang="en-ZA" sz="1900" i="1" dirty="0"/>
              <a:t>Bargaining Indicators 2014: Twenty Years - A Labour Perspective</a:t>
            </a:r>
            <a:r>
              <a:rPr lang="en-ZA" sz="1900" dirty="0"/>
              <a:t>, vol. 14, pp. 19-24</a:t>
            </a:r>
          </a:p>
          <a:p>
            <a:endParaRPr lang="en-ZA" sz="1900" dirty="0"/>
          </a:p>
          <a:p>
            <a:pPr marL="0" indent="0">
              <a:buNone/>
            </a:pPr>
            <a:r>
              <a:rPr lang="en-ZA" sz="1900" b="1" dirty="0"/>
              <a:t>Unions and public trust</a:t>
            </a:r>
          </a:p>
          <a:p>
            <a:r>
              <a:rPr lang="en-ZA" sz="1900" dirty="0"/>
              <a:t>S. Gordon, B. Roberts &amp; J. </a:t>
            </a:r>
            <a:r>
              <a:rPr lang="en-ZA" sz="1900" dirty="0" err="1"/>
              <a:t>Struwig</a:t>
            </a:r>
            <a:r>
              <a:rPr lang="en-ZA" sz="1900" dirty="0"/>
              <a:t>, 2013, “The State of the Union?,” </a:t>
            </a:r>
            <a:r>
              <a:rPr lang="en-ZA" sz="1900" i="1" dirty="0" err="1"/>
              <a:t>HSRC</a:t>
            </a:r>
            <a:r>
              <a:rPr lang="en-ZA" sz="1900" i="1" dirty="0"/>
              <a:t> Review</a:t>
            </a:r>
            <a:r>
              <a:rPr lang="en-ZA" sz="1900" dirty="0"/>
              <a:t>, vol. 11, no. 1, pp. 7-9 </a:t>
            </a:r>
          </a:p>
          <a:p>
            <a:pPr marL="0" indent="0">
              <a:buNone/>
            </a:pPr>
            <a:endParaRPr lang="en-ZA" sz="1900" b="1" dirty="0"/>
          </a:p>
          <a:p>
            <a:pPr marL="0" indent="0">
              <a:buNone/>
            </a:pPr>
            <a:r>
              <a:rPr lang="en-ZA" sz="1900" b="1" dirty="0"/>
              <a:t>The culture of fear</a:t>
            </a:r>
          </a:p>
          <a:p>
            <a:r>
              <a:rPr lang="en-ZA" sz="1900" dirty="0"/>
              <a:t>B. Elliott, 2021, The </a:t>
            </a:r>
            <a:r>
              <a:rPr lang="en-ZA" sz="1900" i="1" dirty="0"/>
              <a:t>Roots of Populism: Neoliberalism and Working-Class Lives</a:t>
            </a:r>
            <a:r>
              <a:rPr lang="en-ZA" sz="1900" dirty="0"/>
              <a:t>, Manchester: Manchester University Press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EE496C-829F-474D-A5DF-4302B551A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1711D-FA38-428E-8A41-861559834B06}" type="slidenum">
              <a:rPr lang="en-ZA" smtClean="0"/>
              <a:pPr/>
              <a:t>41</a:t>
            </a:fld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30B219-B3B9-4269-BC97-AB3FE77BA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73505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13700</TotalTime>
  <Words>2255</Words>
  <Application>Microsoft Office PowerPoint</Application>
  <PresentationFormat>On-screen Show (4:3)</PresentationFormat>
  <Paragraphs>496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Courier New</vt:lpstr>
      <vt:lpstr>Symbol</vt:lpstr>
      <vt:lpstr>Office Theme</vt:lpstr>
      <vt:lpstr> Are Unions Still Relevant?  Power, Prospects and Pitfalls  (by Professor Lucien van der Walt) </vt:lpstr>
      <vt:lpstr>1. Introduction </vt:lpstr>
      <vt:lpstr> 2. Unions still matter: size, structure, survival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3. Unions still matter: role and impact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4. Pitfalls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Prospects</vt:lpstr>
      <vt:lpstr>PowerPoint Presentation</vt:lpstr>
      <vt:lpstr>The big picture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Juliana</dc:creator>
  <cp:lastModifiedBy>Lucien van der Walt</cp:lastModifiedBy>
  <cp:revision>319</cp:revision>
  <dcterms:created xsi:type="dcterms:W3CDTF">2013-04-19T06:18:45Z</dcterms:created>
  <dcterms:modified xsi:type="dcterms:W3CDTF">2023-09-03T11:44:18Z</dcterms:modified>
</cp:coreProperties>
</file>